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0" autoAdjust="0"/>
    <p:restoredTop sz="94660"/>
  </p:normalViewPr>
  <p:slideViewPr>
    <p:cSldViewPr snapToGrid="0">
      <p:cViewPr>
        <p:scale>
          <a:sx n="100" d="100"/>
          <a:sy n="100" d="100"/>
        </p:scale>
        <p:origin x="5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F97BA2-0BF7-4BE8-AFCB-F8FD1CC576B0}" type="datetimeFigureOut">
              <a:rPr lang="de-DE" smtClean="0"/>
              <a:t>04.07.2024</a:t>
            </a:fld>
            <a:endParaRPr lang="de-DE"/>
          </a:p>
        </p:txBody>
      </p:sp>
      <p:sp>
        <p:nvSpPr>
          <p:cNvPr id="4" name="Folienbildplatzhalt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844A0B-FA59-43CB-840C-BA1030065432}" type="slidenum">
              <a:rPr lang="de-DE" smtClean="0"/>
              <a:t>‹Nr.›</a:t>
            </a:fld>
            <a:endParaRPr lang="de-DE"/>
          </a:p>
        </p:txBody>
      </p:sp>
    </p:spTree>
    <p:extLst>
      <p:ext uri="{BB962C8B-B14F-4D97-AF65-F5344CB8AC3E}">
        <p14:creationId xmlns:p14="http://schemas.microsoft.com/office/powerpoint/2010/main" val="1821454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management@fsrwiwi.de" TargetMode="Externa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fsrwiwi.de/"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de-DE"/>
              <a:t>Mastertitelformat bearbeiten</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4069097C-7E60-40D0-BA57-FF013078DD56}" type="datetime1">
              <a:rPr lang="de-DE" smtClean="0"/>
              <a:t>04.07.2024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D252286-0637-4AF8-9CAB-6F53C4942696}" type="slidenum">
              <a:rPr lang="de-DE" smtClean="0"/>
              <a:t>‹Nr.›</a:t>
            </a:fld>
            <a:endParaRPr lang="de-DE"/>
          </a:p>
        </p:txBody>
      </p:sp>
    </p:spTree>
    <p:extLst>
      <p:ext uri="{BB962C8B-B14F-4D97-AF65-F5344CB8AC3E}">
        <p14:creationId xmlns:p14="http://schemas.microsoft.com/office/powerpoint/2010/main" val="1978048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38D2012-D6AE-4580-9987-0B1DF7DF9F93}" type="datetime1">
              <a:rPr lang="de-DE" smtClean="0"/>
              <a:t>04.07.2024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D252286-0637-4AF8-9CAB-6F53C4942696}" type="slidenum">
              <a:rPr lang="de-DE" smtClean="0"/>
              <a:t>‹Nr.›</a:t>
            </a:fld>
            <a:endParaRPr lang="de-DE"/>
          </a:p>
        </p:txBody>
      </p:sp>
    </p:spTree>
    <p:extLst>
      <p:ext uri="{BB962C8B-B14F-4D97-AF65-F5344CB8AC3E}">
        <p14:creationId xmlns:p14="http://schemas.microsoft.com/office/powerpoint/2010/main" val="3323924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6503408A-6990-44D1-9B71-7647266B251B}" type="datetime1">
              <a:rPr lang="de-DE" smtClean="0"/>
              <a:t>04.07.2024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D252286-0637-4AF8-9CAB-6F53C4942696}" type="slidenum">
              <a:rPr lang="de-DE" smtClean="0"/>
              <a:t>‹Nr.›</a:t>
            </a:fld>
            <a:endParaRPr lang="de-DE"/>
          </a:p>
        </p:txBody>
      </p:sp>
    </p:spTree>
    <p:extLst>
      <p:ext uri="{BB962C8B-B14F-4D97-AF65-F5344CB8AC3E}">
        <p14:creationId xmlns:p14="http://schemas.microsoft.com/office/powerpoint/2010/main" val="565218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bg>
      <p:bgRef idx="1001">
        <a:schemeClr val="bg1"/>
      </p:bgRef>
    </p:bg>
    <p:spTree>
      <p:nvGrpSpPr>
        <p:cNvPr id="1" name=""/>
        <p:cNvGrpSpPr/>
        <p:nvPr/>
      </p:nvGrpSpPr>
      <p:grpSpPr>
        <a:xfrm>
          <a:off x="0" y="0"/>
          <a:ext cx="0" cy="0"/>
          <a:chOff x="0" y="0"/>
          <a:chExt cx="0" cy="0"/>
        </a:xfrm>
      </p:grpSpPr>
      <p:sp>
        <p:nvSpPr>
          <p:cNvPr id="21" name="Rechteck 20">
            <a:extLst>
              <a:ext uri="{FF2B5EF4-FFF2-40B4-BE49-F238E27FC236}">
                <a16:creationId xmlns:a16="http://schemas.microsoft.com/office/drawing/2014/main" id="{0DF1325D-22E9-2907-52D7-91C7E8F058B7}"/>
              </a:ext>
            </a:extLst>
          </p:cNvPr>
          <p:cNvSpPr/>
          <p:nvPr userDrawn="1"/>
        </p:nvSpPr>
        <p:spPr>
          <a:xfrm>
            <a:off x="0" y="9625263"/>
            <a:ext cx="7559675" cy="106655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6" dirty="0">
              <a:solidFill>
                <a:schemeClr val="bg1"/>
              </a:solidFill>
            </a:endParaRPr>
          </a:p>
        </p:txBody>
      </p:sp>
      <p:sp>
        <p:nvSpPr>
          <p:cNvPr id="17" name="Rechteck 16">
            <a:extLst>
              <a:ext uri="{FF2B5EF4-FFF2-40B4-BE49-F238E27FC236}">
                <a16:creationId xmlns:a16="http://schemas.microsoft.com/office/drawing/2014/main" id="{003588AB-5C53-784A-C71C-DC9A9A9B89AF}"/>
              </a:ext>
            </a:extLst>
          </p:cNvPr>
          <p:cNvSpPr/>
          <p:nvPr userDrawn="1"/>
        </p:nvSpPr>
        <p:spPr>
          <a:xfrm>
            <a:off x="0" y="0"/>
            <a:ext cx="7559675" cy="123099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6" dirty="0">
              <a:solidFill>
                <a:schemeClr val="bg1"/>
              </a:solidFill>
            </a:endParaRPr>
          </a:p>
        </p:txBody>
      </p:sp>
      <p:sp>
        <p:nvSpPr>
          <p:cNvPr id="16" name="Textfeld 15">
            <a:extLst>
              <a:ext uri="{FF2B5EF4-FFF2-40B4-BE49-F238E27FC236}">
                <a16:creationId xmlns:a16="http://schemas.microsoft.com/office/drawing/2014/main" id="{420C2162-09BF-BF37-2C85-CE31D9CF4025}"/>
              </a:ext>
            </a:extLst>
          </p:cNvPr>
          <p:cNvSpPr txBox="1"/>
          <p:nvPr userDrawn="1"/>
        </p:nvSpPr>
        <p:spPr>
          <a:xfrm>
            <a:off x="1538036" y="161277"/>
            <a:ext cx="4976261" cy="1015663"/>
          </a:xfrm>
          <a:prstGeom prst="rect">
            <a:avLst/>
          </a:prstGeom>
          <a:noFill/>
        </p:spPr>
        <p:txBody>
          <a:bodyPr wrap="square" rtlCol="0">
            <a:spAutoFit/>
          </a:bodyPr>
          <a:lstStyle/>
          <a:p>
            <a:pPr algn="l"/>
            <a:r>
              <a:rPr lang="de-DE" sz="4000" b="1" dirty="0" err="1">
                <a:solidFill>
                  <a:schemeClr val="bg1"/>
                </a:solidFill>
                <a:latin typeface="Open Sans" panose="020B0606030504020204" pitchFamily="34" charset="0"/>
                <a:ea typeface="Open Sans" panose="020B0606030504020204" pitchFamily="34" charset="0"/>
                <a:cs typeface="Open Sans" panose="020B0606030504020204" pitchFamily="34" charset="0"/>
              </a:rPr>
              <a:t>OstFaK</a:t>
            </a:r>
            <a:r>
              <a:rPr lang="de-DE" sz="4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2025  </a:t>
            </a:r>
          </a:p>
          <a:p>
            <a:pPr algn="l"/>
            <a:r>
              <a:rPr lang="de-DE" sz="2000" b="0" dirty="0">
                <a:solidFill>
                  <a:schemeClr val="bg1"/>
                </a:solidFill>
                <a:latin typeface="Open Sans" panose="020B0606030504020204" pitchFamily="34" charset="0"/>
                <a:ea typeface="Open Sans" panose="020B0606030504020204" pitchFamily="34" charset="0"/>
                <a:cs typeface="Open Sans" panose="020B0606030504020204" pitchFamily="34" charset="0"/>
              </a:rPr>
              <a:t>TU Dresden</a:t>
            </a:r>
            <a:endParaRPr lang="de-DE" sz="1800" b="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9" name="Grafik 18" descr="Ein Bild, das Symbol, Emblem, Logo, Grafiken enthält.&#10;&#10;Automatisch generierte Beschreibung">
            <a:extLst>
              <a:ext uri="{FF2B5EF4-FFF2-40B4-BE49-F238E27FC236}">
                <a16:creationId xmlns:a16="http://schemas.microsoft.com/office/drawing/2014/main" id="{C41804C1-9366-65E1-E9E2-2FC8F6DEEA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1113" y="-41146"/>
            <a:ext cx="1356923" cy="1260000"/>
          </a:xfrm>
          <a:prstGeom prst="rect">
            <a:avLst/>
          </a:prstGeom>
        </p:spPr>
      </p:pic>
      <p:sp>
        <p:nvSpPr>
          <p:cNvPr id="22" name="Textfeld 21">
            <a:extLst>
              <a:ext uri="{FF2B5EF4-FFF2-40B4-BE49-F238E27FC236}">
                <a16:creationId xmlns:a16="http://schemas.microsoft.com/office/drawing/2014/main" id="{CCCBC657-92FB-598A-D0B8-2ACD4E11DD32}"/>
              </a:ext>
            </a:extLst>
          </p:cNvPr>
          <p:cNvSpPr txBox="1"/>
          <p:nvPr userDrawn="1"/>
        </p:nvSpPr>
        <p:spPr>
          <a:xfrm>
            <a:off x="279133" y="1472665"/>
            <a:ext cx="7055318" cy="430887"/>
          </a:xfrm>
          <a:prstGeom prst="rect">
            <a:avLst/>
          </a:prstGeom>
          <a:noFill/>
        </p:spPr>
        <p:txBody>
          <a:bodyPr wrap="square" rtlCol="0">
            <a:spAutoFit/>
          </a:bodyPr>
          <a:lstStyle/>
          <a:p>
            <a:br>
              <a:rPr lang="de-DE" sz="1100" dirty="0">
                <a:solidFill>
                  <a:schemeClr val="bg2">
                    <a:lumMod val="10000"/>
                  </a:schemeClr>
                </a:solidFill>
                <a:latin typeface="Open Sans" panose="020B0606030504020204" pitchFamily="34" charset="0"/>
                <a:ea typeface="Open Sans" panose="020B0606030504020204" pitchFamily="34" charset="0"/>
                <a:cs typeface="Open Sans" panose="020B0606030504020204" pitchFamily="34" charset="0"/>
              </a:rPr>
            </a:br>
            <a:endParaRPr lang="de-DE" sz="1100" dirty="0">
              <a:solidFill>
                <a:schemeClr val="bg2">
                  <a:lumMod val="10000"/>
                </a:schemeClr>
              </a:solidFill>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9" name="Tabelle 8">
            <a:extLst>
              <a:ext uri="{FF2B5EF4-FFF2-40B4-BE49-F238E27FC236}">
                <a16:creationId xmlns:a16="http://schemas.microsoft.com/office/drawing/2014/main" id="{E182A29D-27C5-5795-263E-4D4C539F3199}"/>
              </a:ext>
            </a:extLst>
          </p:cNvPr>
          <p:cNvGraphicFramePr>
            <a:graphicFrameLocks noGrp="1"/>
          </p:cNvGraphicFramePr>
          <p:nvPr userDrawn="1">
            <p:extLst>
              <p:ext uri="{D42A27DB-BD31-4B8C-83A1-F6EECF244321}">
                <p14:modId xmlns:p14="http://schemas.microsoft.com/office/powerpoint/2010/main" val="2124864242"/>
              </p:ext>
            </p:extLst>
          </p:nvPr>
        </p:nvGraphicFramePr>
        <p:xfrm>
          <a:off x="279133" y="9827394"/>
          <a:ext cx="7055319" cy="732919"/>
        </p:xfrm>
        <a:graphic>
          <a:graphicData uri="http://schemas.openxmlformats.org/drawingml/2006/table">
            <a:tbl>
              <a:tblPr firstRow="1" bandRow="1">
                <a:tableStyleId>{5C22544A-7EE6-4342-B048-85BDC9FD1C3A}</a:tableStyleId>
              </a:tblPr>
              <a:tblGrid>
                <a:gridCol w="1989753">
                  <a:extLst>
                    <a:ext uri="{9D8B030D-6E8A-4147-A177-3AD203B41FA5}">
                      <a16:colId xmlns:a16="http://schemas.microsoft.com/office/drawing/2014/main" val="2360647543"/>
                    </a:ext>
                  </a:extLst>
                </a:gridCol>
                <a:gridCol w="2713793">
                  <a:extLst>
                    <a:ext uri="{9D8B030D-6E8A-4147-A177-3AD203B41FA5}">
                      <a16:colId xmlns:a16="http://schemas.microsoft.com/office/drawing/2014/main" val="601525265"/>
                    </a:ext>
                  </a:extLst>
                </a:gridCol>
                <a:gridCol w="2351773">
                  <a:extLst>
                    <a:ext uri="{9D8B030D-6E8A-4147-A177-3AD203B41FA5}">
                      <a16:colId xmlns:a16="http://schemas.microsoft.com/office/drawing/2014/main" val="3211087912"/>
                    </a:ext>
                  </a:extLst>
                </a:gridCol>
              </a:tblGrid>
              <a:tr h="732919">
                <a:tc>
                  <a:txBody>
                    <a:bodyPr/>
                    <a:lstStyle/>
                    <a:p>
                      <a:r>
                        <a:rPr lang="de-DE" sz="1000" dirty="0"/>
                        <a:t>04.07.2024</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de-DE" sz="1000" dirty="0">
                          <a:solidFill>
                            <a:schemeClr val="bg1"/>
                          </a:solidFill>
                          <a:hlinkClick r:id="rId3">
                            <a:extLst>
                              <a:ext uri="{A12FA001-AC4F-418D-AE19-62706E023703}">
                                <ahyp:hlinkClr xmlns:ahyp="http://schemas.microsoft.com/office/drawing/2018/hyperlinkcolor" val="tx"/>
                              </a:ext>
                            </a:extLst>
                          </a:hlinkClick>
                        </a:rPr>
                        <a:t>management@fsrwiwi.de</a:t>
                      </a:r>
                      <a:endParaRPr lang="de-DE" sz="1000" dirty="0">
                        <a:solidFill>
                          <a:schemeClr val="bg1"/>
                        </a:solidFill>
                      </a:endParaRPr>
                    </a:p>
                    <a:p>
                      <a:r>
                        <a:rPr lang="de-DE" sz="1000" dirty="0">
                          <a:solidFill>
                            <a:schemeClr val="bg1"/>
                          </a:solidFill>
                          <a:hlinkClick r:id="rId4">
                            <a:extLst>
                              <a:ext uri="{A12FA001-AC4F-418D-AE19-62706E023703}">
                                <ahyp:hlinkClr xmlns:ahyp="http://schemas.microsoft.com/office/drawing/2018/hyperlinkcolor" val="tx"/>
                              </a:ext>
                            </a:extLst>
                          </a:hlinkClick>
                        </a:rPr>
                        <a:t>www.fsrwiwi.de</a:t>
                      </a:r>
                      <a:r>
                        <a:rPr lang="de-DE" sz="1000" dirty="0">
                          <a:solidFill>
                            <a:schemeClr val="bg1"/>
                          </a:solidFill>
                        </a:rPr>
                        <a:t> </a:t>
                      </a:r>
                    </a:p>
                    <a:p>
                      <a:r>
                        <a:rPr lang="de-DE" sz="1000" dirty="0"/>
                        <a:t>Instagram: @fsrwiwitud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de-DE" sz="1000" dirty="0"/>
                        <a:t>Fachschaftsrat Wirtschaftswissenschaften </a:t>
                      </a:r>
                    </a:p>
                    <a:p>
                      <a:r>
                        <a:rPr lang="de-DE" sz="1000" dirty="0"/>
                        <a:t>TU Dresden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4600759"/>
                  </a:ext>
                </a:extLst>
              </a:tr>
            </a:tbl>
          </a:graphicData>
        </a:graphic>
      </p:graphicFrame>
    </p:spTree>
    <p:extLst>
      <p:ext uri="{BB962C8B-B14F-4D97-AF65-F5344CB8AC3E}">
        <p14:creationId xmlns:p14="http://schemas.microsoft.com/office/powerpoint/2010/main" val="328924802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de-DE"/>
              <a:t>Mastertitelformat bearbeiten</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tint val="82000"/>
                  </a:schemeClr>
                </a:solidFill>
              </a:defRPr>
            </a:lvl1pPr>
            <a:lvl2pPr marL="377967" indent="0">
              <a:buNone/>
              <a:defRPr sz="1653">
                <a:solidFill>
                  <a:schemeClr val="tx1">
                    <a:tint val="82000"/>
                  </a:schemeClr>
                </a:solidFill>
              </a:defRPr>
            </a:lvl2pPr>
            <a:lvl3pPr marL="755934" indent="0">
              <a:buNone/>
              <a:defRPr sz="1488">
                <a:solidFill>
                  <a:schemeClr val="tx1">
                    <a:tint val="82000"/>
                  </a:schemeClr>
                </a:solidFill>
              </a:defRPr>
            </a:lvl3pPr>
            <a:lvl4pPr marL="1133902" indent="0">
              <a:buNone/>
              <a:defRPr sz="1323">
                <a:solidFill>
                  <a:schemeClr val="tx1">
                    <a:tint val="82000"/>
                  </a:schemeClr>
                </a:solidFill>
              </a:defRPr>
            </a:lvl4pPr>
            <a:lvl5pPr marL="1511869" indent="0">
              <a:buNone/>
              <a:defRPr sz="1323">
                <a:solidFill>
                  <a:schemeClr val="tx1">
                    <a:tint val="82000"/>
                  </a:schemeClr>
                </a:solidFill>
              </a:defRPr>
            </a:lvl5pPr>
            <a:lvl6pPr marL="1889836" indent="0">
              <a:buNone/>
              <a:defRPr sz="1323">
                <a:solidFill>
                  <a:schemeClr val="tx1">
                    <a:tint val="82000"/>
                  </a:schemeClr>
                </a:solidFill>
              </a:defRPr>
            </a:lvl6pPr>
            <a:lvl7pPr marL="2267803" indent="0">
              <a:buNone/>
              <a:defRPr sz="1323">
                <a:solidFill>
                  <a:schemeClr val="tx1">
                    <a:tint val="82000"/>
                  </a:schemeClr>
                </a:solidFill>
              </a:defRPr>
            </a:lvl7pPr>
            <a:lvl8pPr marL="2645771" indent="0">
              <a:buNone/>
              <a:defRPr sz="1323">
                <a:solidFill>
                  <a:schemeClr val="tx1">
                    <a:tint val="82000"/>
                  </a:schemeClr>
                </a:solidFill>
              </a:defRPr>
            </a:lvl8pPr>
            <a:lvl9pPr marL="3023738" indent="0">
              <a:buNone/>
              <a:defRPr sz="1323">
                <a:solidFill>
                  <a:schemeClr val="tx1">
                    <a:tint val="82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3D4ABA9C-A755-4E67-9E10-6E39C6B547A7}" type="datetime1">
              <a:rPr lang="de-DE" smtClean="0"/>
              <a:t>04.07.2024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D252286-0637-4AF8-9CAB-6F53C4942696}" type="slidenum">
              <a:rPr lang="de-DE" smtClean="0"/>
              <a:t>‹Nr.›</a:t>
            </a:fld>
            <a:endParaRPr lang="de-DE"/>
          </a:p>
        </p:txBody>
      </p:sp>
    </p:spTree>
    <p:extLst>
      <p:ext uri="{BB962C8B-B14F-4D97-AF65-F5344CB8AC3E}">
        <p14:creationId xmlns:p14="http://schemas.microsoft.com/office/powerpoint/2010/main" val="124347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1B792F55-F53E-45F3-B597-74029A532206}" type="datetime1">
              <a:rPr lang="de-DE" smtClean="0"/>
              <a:t>04.07.2024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D252286-0637-4AF8-9CAB-6F53C4942696}" type="slidenum">
              <a:rPr lang="de-DE" smtClean="0"/>
              <a:t>‹Nr.›</a:t>
            </a:fld>
            <a:endParaRPr lang="de-DE"/>
          </a:p>
        </p:txBody>
      </p:sp>
    </p:spTree>
    <p:extLst>
      <p:ext uri="{BB962C8B-B14F-4D97-AF65-F5344CB8AC3E}">
        <p14:creationId xmlns:p14="http://schemas.microsoft.com/office/powerpoint/2010/main" val="330610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de-DE"/>
              <a:t>Mastertitelformat bearbeiten</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de-DE"/>
              <a:t>Mastertextformat bearbeiten</a:t>
            </a:r>
          </a:p>
        </p:txBody>
      </p:sp>
      <p:sp>
        <p:nvSpPr>
          <p:cNvPr id="4" name="Content Placeholder 3"/>
          <p:cNvSpPr>
            <a:spLocks noGrp="1"/>
          </p:cNvSpPr>
          <p:nvPr>
            <p:ph sz="half" idx="2"/>
          </p:nvPr>
        </p:nvSpPr>
        <p:spPr>
          <a:xfrm>
            <a:off x="520713" y="3905482"/>
            <a:ext cx="3198096" cy="574437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de-DE"/>
              <a:t>Mastertextformat bearbeiten</a:t>
            </a:r>
          </a:p>
        </p:txBody>
      </p:sp>
      <p:sp>
        <p:nvSpPr>
          <p:cNvPr id="6" name="Content Placeholder 5"/>
          <p:cNvSpPr>
            <a:spLocks noGrp="1"/>
          </p:cNvSpPr>
          <p:nvPr>
            <p:ph sz="quarter" idx="4"/>
          </p:nvPr>
        </p:nvSpPr>
        <p:spPr>
          <a:xfrm>
            <a:off x="3827086" y="3905482"/>
            <a:ext cx="3213847" cy="574437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68B3427-43AA-4F72-8B95-590D1E7D0982}" type="datetime1">
              <a:rPr lang="de-DE" smtClean="0"/>
              <a:t>04.07.2024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FD252286-0637-4AF8-9CAB-6F53C4942696}" type="slidenum">
              <a:rPr lang="de-DE" smtClean="0"/>
              <a:t>‹Nr.›</a:t>
            </a:fld>
            <a:endParaRPr lang="de-DE"/>
          </a:p>
        </p:txBody>
      </p:sp>
    </p:spTree>
    <p:extLst>
      <p:ext uri="{BB962C8B-B14F-4D97-AF65-F5344CB8AC3E}">
        <p14:creationId xmlns:p14="http://schemas.microsoft.com/office/powerpoint/2010/main" val="2007064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5A20D471-0D50-446B-976D-65130ABBBA83}" type="datetime1">
              <a:rPr lang="de-DE" smtClean="0"/>
              <a:t>04.07.2024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FD252286-0637-4AF8-9CAB-6F53C4942696}" type="slidenum">
              <a:rPr lang="de-DE" smtClean="0"/>
              <a:t>‹Nr.›</a:t>
            </a:fld>
            <a:endParaRPr lang="de-DE"/>
          </a:p>
        </p:txBody>
      </p:sp>
    </p:spTree>
    <p:extLst>
      <p:ext uri="{BB962C8B-B14F-4D97-AF65-F5344CB8AC3E}">
        <p14:creationId xmlns:p14="http://schemas.microsoft.com/office/powerpoint/2010/main" val="3453821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26D1AD-B053-43AC-9822-4D1D84EA399C}" type="datetime1">
              <a:rPr lang="de-DE" smtClean="0"/>
              <a:t>04.07.2024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FD252286-0637-4AF8-9CAB-6F53C4942696}" type="slidenum">
              <a:rPr lang="de-DE" smtClean="0"/>
              <a:t>‹Nr.›</a:t>
            </a:fld>
            <a:endParaRPr lang="de-DE"/>
          </a:p>
        </p:txBody>
      </p:sp>
    </p:spTree>
    <p:extLst>
      <p:ext uri="{BB962C8B-B14F-4D97-AF65-F5344CB8AC3E}">
        <p14:creationId xmlns:p14="http://schemas.microsoft.com/office/powerpoint/2010/main" val="883975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de-DE"/>
              <a:t>Mastertitelformat bearbeiten</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de-DE"/>
              <a:t>Mastertextformat bearbeiten</a:t>
            </a:r>
          </a:p>
        </p:txBody>
      </p:sp>
      <p:sp>
        <p:nvSpPr>
          <p:cNvPr id="5" name="Date Placeholder 4"/>
          <p:cNvSpPr>
            <a:spLocks noGrp="1"/>
          </p:cNvSpPr>
          <p:nvPr>
            <p:ph type="dt" sz="half" idx="10"/>
          </p:nvPr>
        </p:nvSpPr>
        <p:spPr/>
        <p:txBody>
          <a:bodyPr/>
          <a:lstStyle/>
          <a:p>
            <a:fld id="{8BA358AF-CC2B-4648-95E4-E64331D0D18A}" type="datetime1">
              <a:rPr lang="de-DE" smtClean="0"/>
              <a:t>04.07.2024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D252286-0637-4AF8-9CAB-6F53C4942696}" type="slidenum">
              <a:rPr lang="de-DE" smtClean="0"/>
              <a:t>‹Nr.›</a:t>
            </a:fld>
            <a:endParaRPr lang="de-DE"/>
          </a:p>
        </p:txBody>
      </p:sp>
    </p:spTree>
    <p:extLst>
      <p:ext uri="{BB962C8B-B14F-4D97-AF65-F5344CB8AC3E}">
        <p14:creationId xmlns:p14="http://schemas.microsoft.com/office/powerpoint/2010/main" val="788290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de-DE"/>
              <a:t>Mastertitelformat bearbeiten</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de-DE"/>
              <a:t>Bild durch Klicken auf Symbol hinzufügen</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de-DE"/>
              <a:t>Mastertextformat bearbeiten</a:t>
            </a:r>
          </a:p>
        </p:txBody>
      </p:sp>
      <p:sp>
        <p:nvSpPr>
          <p:cNvPr id="5" name="Date Placeholder 4"/>
          <p:cNvSpPr>
            <a:spLocks noGrp="1"/>
          </p:cNvSpPr>
          <p:nvPr>
            <p:ph type="dt" sz="half" idx="10"/>
          </p:nvPr>
        </p:nvSpPr>
        <p:spPr/>
        <p:txBody>
          <a:bodyPr/>
          <a:lstStyle/>
          <a:p>
            <a:fld id="{51026757-2AA6-4B68-AB46-C5C277BA2122}" type="datetime1">
              <a:rPr lang="de-DE" smtClean="0"/>
              <a:t>04.07.2024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D252286-0637-4AF8-9CAB-6F53C4942696}" type="slidenum">
              <a:rPr lang="de-DE" smtClean="0"/>
              <a:t>‹Nr.›</a:t>
            </a:fld>
            <a:endParaRPr lang="de-DE"/>
          </a:p>
        </p:txBody>
      </p:sp>
    </p:spTree>
    <p:extLst>
      <p:ext uri="{BB962C8B-B14F-4D97-AF65-F5344CB8AC3E}">
        <p14:creationId xmlns:p14="http://schemas.microsoft.com/office/powerpoint/2010/main" val="2054737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82000"/>
                  </a:schemeClr>
                </a:solidFill>
              </a:defRPr>
            </a:lvl1pPr>
          </a:lstStyle>
          <a:p>
            <a:fld id="{C70750DA-418B-442B-AFD6-2CDC6BE308C9}" type="datetime1">
              <a:rPr lang="de-DE" smtClean="0"/>
              <a:t>04.07.2024</a:t>
            </a:fld>
            <a:endParaRPr lang="de-DE"/>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82000"/>
                  </a:schemeClr>
                </a:solidFill>
              </a:defRPr>
            </a:lvl1pPr>
          </a:lstStyle>
          <a:p>
            <a:endParaRPr lang="de-DE"/>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82000"/>
                  </a:schemeClr>
                </a:solidFill>
              </a:defRPr>
            </a:lvl1pPr>
          </a:lstStyle>
          <a:p>
            <a:fld id="{FD252286-0637-4AF8-9CAB-6F53C4942696}" type="slidenum">
              <a:rPr lang="de-DE" smtClean="0"/>
              <a:t>‹Nr.›</a:t>
            </a:fld>
            <a:endParaRPr lang="de-DE"/>
          </a:p>
        </p:txBody>
      </p:sp>
    </p:spTree>
    <p:extLst>
      <p:ext uri="{BB962C8B-B14F-4D97-AF65-F5344CB8AC3E}">
        <p14:creationId xmlns:p14="http://schemas.microsoft.com/office/powerpoint/2010/main" val="3671699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FC450EFE-21A2-5C50-0539-DBDDC57E61BB}"/>
              </a:ext>
            </a:extLst>
          </p:cNvPr>
          <p:cNvSpPr txBox="1"/>
          <p:nvPr/>
        </p:nvSpPr>
        <p:spPr>
          <a:xfrm>
            <a:off x="252663" y="1323474"/>
            <a:ext cx="7026442" cy="8325356"/>
          </a:xfrm>
          <a:prstGeom prst="rect">
            <a:avLst/>
          </a:prstGeom>
          <a:noFill/>
        </p:spPr>
        <p:txBody>
          <a:bodyPr wrap="square" rtlCol="0">
            <a:spAutoFit/>
          </a:bodyPr>
          <a:lstStyle/>
          <a:p>
            <a:pPr rtl="0">
              <a:spcBef>
                <a:spcPts val="0"/>
              </a:spcBef>
              <a:spcAft>
                <a:spcPts val="0"/>
              </a:spcAft>
            </a:pPr>
            <a:r>
              <a:rPr lang="de-DE" sz="1100" b="1" i="0" u="none" strike="noStrike" dirty="0">
                <a:solidFill>
                  <a:schemeClr val="tx1"/>
                </a:solidFill>
                <a:effectLst/>
                <a:latin typeface="Open Sans" panose="020B0606030504020204" pitchFamily="34" charset="0"/>
                <a:ea typeface="Open Sans" panose="020B0606030504020204" pitchFamily="34" charset="0"/>
                <a:cs typeface="Open Sans" panose="020B0606030504020204" pitchFamily="34" charset="0"/>
              </a:rPr>
              <a:t>Liebe Fachschaftsräte der Wirtschaftswissenschaften, </a:t>
            </a:r>
          </a:p>
          <a:p>
            <a:pPr rtl="0">
              <a:spcBef>
                <a:spcPts val="0"/>
              </a:spcBef>
              <a:spcAft>
                <a:spcPts val="0"/>
              </a:spcAft>
            </a:pPr>
            <a:endParaRPr lang="de-DE"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rtl="0">
              <a:spcBef>
                <a:spcPts val="0"/>
              </a:spcBef>
              <a:spcAft>
                <a:spcPts val="0"/>
              </a:spcAft>
            </a:pPr>
            <a:r>
              <a:rPr lang="de-DE"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Endlich ist es offiziell,  der FSR </a:t>
            </a:r>
            <a:r>
              <a:rPr lang="de-DE" sz="1100" b="0" i="0" u="none" strike="noStrike" dirty="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WiWi</a:t>
            </a:r>
            <a:r>
              <a:rPr lang="de-DE"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Dresden wird die </a:t>
            </a:r>
            <a:r>
              <a:rPr lang="de-DE" sz="11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3. </a:t>
            </a:r>
            <a:r>
              <a:rPr lang="de-DE" sz="1100" b="1" i="0" u="none" strike="noStrike" dirty="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OstFaK</a:t>
            </a:r>
            <a:r>
              <a:rPr lang="de-DE" sz="11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r>
              <a:rPr lang="de-DE"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veranstalten!</a:t>
            </a:r>
          </a:p>
          <a:p>
            <a:pPr rtl="0">
              <a:spcBef>
                <a:spcPts val="0"/>
              </a:spcBef>
              <a:spcAft>
                <a:spcPts val="0"/>
              </a:spcAft>
            </a:pPr>
            <a:r>
              <a:rPr lang="de-DE"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Gemeinsam mit vielen anderen Fachschaften haben wir an den ersten beiden </a:t>
            </a:r>
            <a:r>
              <a:rPr lang="de-DE" sz="1100" b="0" i="0" u="none" strike="noStrike" dirty="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OstFaK´s</a:t>
            </a:r>
            <a:r>
              <a:rPr lang="de-DE"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teilgenommen. Unser Fachschaftsrat besteht aus 17 gewählten Mitgliedern und ca. 15 aktiven freien Mitgliedern. Gemeinsam haben wir uns dazu entschieden, die nächste </a:t>
            </a:r>
            <a:r>
              <a:rPr lang="de-DE" sz="1100" b="0" i="0" u="none" strike="noStrike" dirty="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Ostfachschaftenkonferenz</a:t>
            </a:r>
            <a:r>
              <a:rPr lang="de-DE"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für euch auszurichten.</a:t>
            </a:r>
          </a:p>
          <a:p>
            <a:pPr rtl="0">
              <a:spcBef>
                <a:spcPts val="0"/>
              </a:spcBef>
              <a:spcAft>
                <a:spcPts val="0"/>
              </a:spcAft>
            </a:pPr>
            <a:endParaRPr lang="de-DE"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rtl="0">
              <a:spcBef>
                <a:spcPts val="0"/>
              </a:spcBef>
              <a:spcAft>
                <a:spcPts val="0"/>
              </a:spcAft>
            </a:pPr>
            <a:r>
              <a:rPr lang="de-DE"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Solltet ihr bisher noch nicht an einer </a:t>
            </a:r>
            <a:r>
              <a:rPr lang="de-DE" sz="1100" b="0" i="0" u="none" strike="noStrike" dirty="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OstFak</a:t>
            </a:r>
            <a:r>
              <a:rPr lang="de-DE"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teilgenommen haben, findet ihr hier ein paar Informationen darüber, was genau eine </a:t>
            </a:r>
            <a:r>
              <a:rPr lang="de-DE" sz="1100" b="0" i="0" u="none" strike="noStrike" dirty="0" err="1">
                <a:solidFill>
                  <a:srgbClr val="000000"/>
                </a:solidFill>
                <a:effectLst/>
                <a:latin typeface="Open Sans" panose="020B0606030504020204" pitchFamily="34" charset="0"/>
                <a:ea typeface="Open Sans" panose="020B0606030504020204" pitchFamily="34" charset="0"/>
                <a:cs typeface="Open Sans" panose="020B0606030504020204" pitchFamily="34" charset="0"/>
              </a:rPr>
              <a:t>OstFaK</a:t>
            </a:r>
            <a:r>
              <a:rPr lang="de-DE"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ist. </a:t>
            </a:r>
          </a:p>
          <a:p>
            <a:pPr rtl="0">
              <a:spcBef>
                <a:spcPts val="0"/>
              </a:spcBef>
              <a:spcAft>
                <a:spcPts val="0"/>
              </a:spcAft>
            </a:pPr>
            <a:endParaRPr lang="de-DE" sz="11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r>
              <a:rPr lang="de-DE" sz="1100" b="1" dirty="0">
                <a:solidFill>
                  <a:schemeClr val="tx1"/>
                </a:solidFill>
              </a:rPr>
              <a:t>Was ist die </a:t>
            </a:r>
            <a:r>
              <a:rPr lang="de-DE" sz="1100" b="1" dirty="0" err="1">
                <a:solidFill>
                  <a:schemeClr val="tx1"/>
                </a:solidFill>
              </a:rPr>
              <a:t>OstFaK</a:t>
            </a:r>
            <a:r>
              <a:rPr lang="de-DE" sz="1100" b="1" dirty="0">
                <a:solidFill>
                  <a:schemeClr val="tx1"/>
                </a:solidFill>
              </a:rPr>
              <a:t>?</a:t>
            </a:r>
          </a:p>
          <a:p>
            <a:endParaRPr lang="de-DE" sz="1100" b="1" dirty="0">
              <a:solidFill>
                <a:schemeClr val="tx1"/>
              </a:solidFill>
            </a:endParaRPr>
          </a:p>
          <a:p>
            <a:r>
              <a:rPr lang="de-DE" sz="1100" dirty="0">
                <a:solidFill>
                  <a:schemeClr val="bg2">
                    <a:lumMod val="10000"/>
                  </a:schemeClr>
                </a:solidFill>
              </a:rPr>
              <a:t>Die </a:t>
            </a:r>
            <a:r>
              <a:rPr lang="de-DE" sz="1100" dirty="0" err="1">
                <a:solidFill>
                  <a:schemeClr val="bg2">
                    <a:lumMod val="10000"/>
                  </a:schemeClr>
                </a:solidFill>
              </a:rPr>
              <a:t>Ostfachschaftenkonferenz</a:t>
            </a:r>
            <a:r>
              <a:rPr lang="de-DE" sz="1100" dirty="0">
                <a:solidFill>
                  <a:schemeClr val="bg2">
                    <a:lumMod val="10000"/>
                  </a:schemeClr>
                </a:solidFill>
              </a:rPr>
              <a:t> der Wirtschaftswissenschaften (</a:t>
            </a:r>
            <a:r>
              <a:rPr lang="de-DE" sz="1100" dirty="0" err="1">
                <a:solidFill>
                  <a:schemeClr val="bg2">
                    <a:lumMod val="10000"/>
                  </a:schemeClr>
                </a:solidFill>
              </a:rPr>
              <a:t>OstFaK</a:t>
            </a:r>
            <a:r>
              <a:rPr lang="de-DE" sz="1100" dirty="0">
                <a:solidFill>
                  <a:schemeClr val="bg2">
                    <a:lumMod val="10000"/>
                  </a:schemeClr>
                </a:solidFill>
              </a:rPr>
              <a:t>) ist aus der </a:t>
            </a:r>
            <a:r>
              <a:rPr lang="de-DE" sz="1100" dirty="0" err="1">
                <a:solidFill>
                  <a:schemeClr val="bg2">
                    <a:lumMod val="10000"/>
                  </a:schemeClr>
                </a:solidFill>
              </a:rPr>
              <a:t>Bundesfachschaftenkonferenz</a:t>
            </a:r>
            <a:r>
              <a:rPr lang="de-DE" sz="1100" dirty="0">
                <a:solidFill>
                  <a:schemeClr val="bg2">
                    <a:lumMod val="10000"/>
                  </a:schemeClr>
                </a:solidFill>
              </a:rPr>
              <a:t> (kurz </a:t>
            </a:r>
            <a:r>
              <a:rPr lang="de-DE" sz="1100" dirty="0" err="1">
                <a:solidFill>
                  <a:schemeClr val="bg2">
                    <a:lumMod val="10000"/>
                  </a:schemeClr>
                </a:solidFill>
              </a:rPr>
              <a:t>BuFaK</a:t>
            </a:r>
            <a:r>
              <a:rPr lang="de-DE" sz="1100" dirty="0">
                <a:solidFill>
                  <a:schemeClr val="bg2">
                    <a:lumMod val="10000"/>
                  </a:schemeClr>
                </a:solidFill>
              </a:rPr>
              <a:t>) entstanden. Fachschaftsräten und Fachschaften der wirtschaftswissenschaftlichen Fakultäten und Fachbereiche an Hochschulen in Ostdeutschland  wird eine hervorragende Gelegenheit zum Austausch über aktuelle Herausforderungen, Entwicklungen und Best Practices in der Hochschulpolitik und im Bereich der Wirtschaftswissenschaften geboten. </a:t>
            </a:r>
            <a:endParaRPr lang="de-DE" sz="1100" dirty="0">
              <a:solidFill>
                <a:srgbClr val="FF0000"/>
              </a:solidFill>
            </a:endParaRPr>
          </a:p>
          <a:p>
            <a:r>
              <a:rPr lang="de-DE" sz="1100" dirty="0">
                <a:solidFill>
                  <a:schemeClr val="bg2">
                    <a:lumMod val="10000"/>
                  </a:schemeClr>
                </a:solidFill>
              </a:rPr>
              <a:t>Gemeinsam wollen wir die strukturschwächeren Regionen in Deutschland und im Osten stärken, indem wir im Austausch Herausforderungen, Schwierigkeiten, Probleme und Lösungen austauschen und gemeinsam erarbeiten. Die </a:t>
            </a:r>
            <a:r>
              <a:rPr lang="de-DE" sz="1100" dirty="0" err="1">
                <a:solidFill>
                  <a:schemeClr val="bg2">
                    <a:lumMod val="10000"/>
                  </a:schemeClr>
                </a:solidFill>
              </a:rPr>
              <a:t>OstFaK</a:t>
            </a:r>
            <a:r>
              <a:rPr lang="de-DE" sz="1100" dirty="0">
                <a:solidFill>
                  <a:schemeClr val="bg2">
                    <a:lumMod val="10000"/>
                  </a:schemeClr>
                </a:solidFill>
              </a:rPr>
              <a:t> bietet die Zeit und den Raum, sich um die strukturellen Probleme der strukturschwachen Regionen anzunehmen und daran zu arbeiten. Die Lösungsansätze und Forderungen verfassen wir in Form von Positionspapieren und offenen Briefen.</a:t>
            </a:r>
          </a:p>
          <a:p>
            <a:endParaRPr lang="de-DE" sz="1100" dirty="0">
              <a:solidFill>
                <a:schemeClr val="bg2">
                  <a:lumMod val="10000"/>
                </a:schemeClr>
              </a:solidFill>
            </a:endParaRPr>
          </a:p>
          <a:p>
            <a:r>
              <a:rPr lang="de-DE" sz="1100" b="1" dirty="0">
                <a:solidFill>
                  <a:schemeClr val="tx1"/>
                </a:solidFill>
              </a:rPr>
              <a:t>Ziele und Themen der </a:t>
            </a:r>
            <a:r>
              <a:rPr lang="de-DE" sz="1100" b="1" dirty="0" err="1">
                <a:solidFill>
                  <a:schemeClr val="tx1"/>
                </a:solidFill>
              </a:rPr>
              <a:t>OstFaK</a:t>
            </a:r>
            <a:endParaRPr lang="de-DE" sz="1100" b="1" dirty="0">
              <a:solidFill>
                <a:schemeClr val="tx1"/>
              </a:solidFill>
            </a:endParaRPr>
          </a:p>
          <a:p>
            <a:endParaRPr lang="de-DE" sz="1100" b="1" dirty="0">
              <a:solidFill>
                <a:schemeClr val="bg2">
                  <a:lumMod val="10000"/>
                </a:schemeClr>
              </a:solidFill>
            </a:endParaRPr>
          </a:p>
          <a:p>
            <a:pPr marL="171450" indent="-171450">
              <a:buFont typeface="Arial" panose="020B0604020202020204" pitchFamily="34" charset="0"/>
              <a:buChar char="•"/>
            </a:pPr>
            <a:r>
              <a:rPr lang="de-DE" sz="1100" b="1" dirty="0">
                <a:solidFill>
                  <a:schemeClr val="bg2">
                    <a:lumMod val="10000"/>
                  </a:schemeClr>
                </a:solidFill>
              </a:rPr>
              <a:t>Erfahrungsaustausch</a:t>
            </a:r>
            <a:r>
              <a:rPr lang="de-DE" sz="1100" dirty="0">
                <a:solidFill>
                  <a:schemeClr val="bg2">
                    <a:lumMod val="10000"/>
                  </a:schemeClr>
                </a:solidFill>
              </a:rPr>
              <a:t>: Diskutiert über eure Erfahrungen und Herausforderungen und lernt von den Best Practices anderer Fachschaften.</a:t>
            </a:r>
          </a:p>
          <a:p>
            <a:pPr marL="171450" indent="-171450">
              <a:buFont typeface="Arial" panose="020B0604020202020204" pitchFamily="34" charset="0"/>
              <a:buChar char="•"/>
            </a:pPr>
            <a:r>
              <a:rPr lang="de-DE" sz="1100" b="1" dirty="0">
                <a:solidFill>
                  <a:schemeClr val="bg2">
                    <a:lumMod val="10000"/>
                  </a:schemeClr>
                </a:solidFill>
              </a:rPr>
              <a:t>Workshops und Barcamps</a:t>
            </a:r>
            <a:r>
              <a:rPr lang="de-DE" sz="1100" dirty="0">
                <a:solidFill>
                  <a:schemeClr val="bg2">
                    <a:lumMod val="10000"/>
                  </a:schemeClr>
                </a:solidFill>
              </a:rPr>
              <a:t>: Nehmt an themenspezifischen Workshops und Barcamps teil, um detaillierte Diskussionen zu führen und Lösungsansätze zu erarbeiten.</a:t>
            </a:r>
          </a:p>
          <a:p>
            <a:pPr marL="171450" indent="-171450">
              <a:buFont typeface="Arial" panose="020B0604020202020204" pitchFamily="34" charset="0"/>
              <a:buChar char="•"/>
            </a:pPr>
            <a:r>
              <a:rPr lang="de-DE" sz="1100" b="1" dirty="0">
                <a:solidFill>
                  <a:schemeClr val="bg2">
                    <a:lumMod val="10000"/>
                  </a:schemeClr>
                </a:solidFill>
              </a:rPr>
              <a:t>Netzwerken</a:t>
            </a:r>
            <a:r>
              <a:rPr lang="de-DE" sz="1100" dirty="0">
                <a:solidFill>
                  <a:schemeClr val="bg2">
                    <a:lumMod val="10000"/>
                  </a:schemeClr>
                </a:solidFill>
              </a:rPr>
              <a:t>: Knüpft Kontakte mit anderen Fachschaften und baut euer Netzwerk aus, um auch über die Konferenz hinaus voneinander zu profitieren.</a:t>
            </a:r>
          </a:p>
          <a:p>
            <a:pPr marL="171450" indent="-171450">
              <a:buFont typeface="Arial" panose="020B0604020202020204" pitchFamily="34" charset="0"/>
              <a:buChar char="•"/>
            </a:pPr>
            <a:r>
              <a:rPr lang="de-DE" sz="1100" b="1" dirty="0">
                <a:solidFill>
                  <a:schemeClr val="bg2">
                    <a:lumMod val="10000"/>
                  </a:schemeClr>
                </a:solidFill>
              </a:rPr>
              <a:t>Positionen und offene Briefe</a:t>
            </a:r>
            <a:r>
              <a:rPr lang="de-DE" sz="1100" dirty="0">
                <a:solidFill>
                  <a:schemeClr val="bg2">
                    <a:lumMod val="10000"/>
                  </a:schemeClr>
                </a:solidFill>
              </a:rPr>
              <a:t>: Arbeitet gemeinsam an Positionen und offenen Briefen, die die Interessen der Studierenden gegenüber Hochschulleitungen und der Politik vertreten.</a:t>
            </a:r>
          </a:p>
          <a:p>
            <a:pPr marL="171450" indent="-171450">
              <a:buFont typeface="Arial" panose="020B0604020202020204" pitchFamily="34" charset="0"/>
              <a:buChar char="•"/>
            </a:pPr>
            <a:endParaRPr lang="de-DE" sz="1100" dirty="0">
              <a:solidFill>
                <a:schemeClr val="bg2">
                  <a:lumMod val="10000"/>
                </a:schemeClr>
              </a:solidFill>
            </a:endParaRPr>
          </a:p>
          <a:p>
            <a:r>
              <a:rPr lang="de-DE" sz="1100" b="1" dirty="0">
                <a:solidFill>
                  <a:schemeClr val="tx1"/>
                </a:solidFill>
              </a:rPr>
              <a:t>Warum teilnehmen?</a:t>
            </a:r>
          </a:p>
          <a:p>
            <a:endParaRPr lang="de-DE" sz="1100" b="1" dirty="0">
              <a:solidFill>
                <a:schemeClr val="tx1"/>
              </a:solidFill>
            </a:endParaRPr>
          </a:p>
          <a:p>
            <a:r>
              <a:rPr lang="de-DE" sz="1100" dirty="0">
                <a:solidFill>
                  <a:schemeClr val="bg2">
                    <a:lumMod val="10000"/>
                  </a:schemeClr>
                </a:solidFill>
              </a:rPr>
              <a:t>Für Fachschaftsräte, die noch nie an einer </a:t>
            </a:r>
            <a:r>
              <a:rPr lang="de-DE" sz="1100" dirty="0" err="1">
                <a:solidFill>
                  <a:schemeClr val="bg2">
                    <a:lumMod val="10000"/>
                  </a:schemeClr>
                </a:solidFill>
              </a:rPr>
              <a:t>OstFaK</a:t>
            </a:r>
            <a:r>
              <a:rPr lang="de-DE" sz="1100" dirty="0">
                <a:solidFill>
                  <a:schemeClr val="bg2">
                    <a:lumMod val="10000"/>
                  </a:schemeClr>
                </a:solidFill>
              </a:rPr>
              <a:t> oder einer </a:t>
            </a:r>
            <a:r>
              <a:rPr lang="de-DE" sz="1100" dirty="0" err="1">
                <a:solidFill>
                  <a:schemeClr val="bg2">
                    <a:lumMod val="10000"/>
                  </a:schemeClr>
                </a:solidFill>
              </a:rPr>
              <a:t>BuFaK</a:t>
            </a:r>
            <a:r>
              <a:rPr lang="de-DE" sz="1100" dirty="0">
                <a:solidFill>
                  <a:schemeClr val="bg2">
                    <a:lumMod val="10000"/>
                  </a:schemeClr>
                </a:solidFill>
              </a:rPr>
              <a:t> teilgenommen haben, bietet diese Veranstaltung eine einzigartige Gelegenheit, sich umfassend zu vernetzen und wertvolle Impulse für die eigene Arbeit zu gewinnen. Ihr werdet nicht nur wertvolle Informationen und Ideen mit nach Hause nehmen, sondern auch die Möglichkeit haben, aktiv an der Gestaltung der hochschulpolitischen Landschaft mitzuwirken.</a:t>
            </a:r>
          </a:p>
          <a:p>
            <a:endParaRPr lang="de-DE" sz="1100" dirty="0">
              <a:solidFill>
                <a:schemeClr val="tx1"/>
              </a:solidFill>
            </a:endParaRPr>
          </a:p>
          <a:p>
            <a:r>
              <a:rPr lang="de-DE" sz="1100" b="1" dirty="0">
                <a:solidFill>
                  <a:schemeClr val="tx1"/>
                </a:solidFill>
              </a:rPr>
              <a:t>Wir freuen uns auf Euch!</a:t>
            </a:r>
          </a:p>
          <a:p>
            <a:r>
              <a:rPr lang="de-DE" sz="1100" dirty="0">
                <a:solidFill>
                  <a:schemeClr val="bg2">
                    <a:lumMod val="10000"/>
                  </a:schemeClr>
                </a:solidFill>
              </a:rPr>
              <a:t>Seid dabei, wenn die </a:t>
            </a:r>
            <a:r>
              <a:rPr lang="de-DE" sz="1100" dirty="0" err="1">
                <a:solidFill>
                  <a:schemeClr val="bg2">
                    <a:lumMod val="10000"/>
                  </a:schemeClr>
                </a:solidFill>
              </a:rPr>
              <a:t>OstFAK</a:t>
            </a:r>
            <a:r>
              <a:rPr lang="de-DE" sz="1100" dirty="0">
                <a:solidFill>
                  <a:schemeClr val="bg2">
                    <a:lumMod val="10000"/>
                  </a:schemeClr>
                </a:solidFill>
              </a:rPr>
              <a:t> 2025 in Dresden stattfindet. Wir freuen uns auf eure Teilnahme und auf inspirierende und produktive Tage mit Euch!</a:t>
            </a:r>
          </a:p>
          <a:p>
            <a:endParaRPr lang="de-DE" sz="1100" dirty="0">
              <a:solidFill>
                <a:schemeClr val="bg2">
                  <a:lumMod val="10000"/>
                </a:schemeClr>
              </a:solidFill>
            </a:endParaRPr>
          </a:p>
          <a:p>
            <a:r>
              <a:rPr lang="de-DE" sz="1100" b="1" dirty="0">
                <a:solidFill>
                  <a:schemeClr val="tx1"/>
                </a:solidFill>
              </a:rPr>
              <a:t>Mit besten Grüßen, Euer FSR </a:t>
            </a:r>
            <a:r>
              <a:rPr lang="de-DE" sz="1100" b="1" dirty="0" err="1">
                <a:solidFill>
                  <a:schemeClr val="tx1"/>
                </a:solidFill>
              </a:rPr>
              <a:t>WiWi</a:t>
            </a:r>
            <a:r>
              <a:rPr lang="de-DE" sz="1100" b="1" dirty="0">
                <a:solidFill>
                  <a:schemeClr val="tx1"/>
                </a:solidFill>
              </a:rPr>
              <a:t> der TU Dresden</a:t>
            </a:r>
          </a:p>
          <a:p>
            <a:endParaRPr lang="de-DE" dirty="0"/>
          </a:p>
        </p:txBody>
      </p:sp>
    </p:spTree>
    <p:extLst>
      <p:ext uri="{BB962C8B-B14F-4D97-AF65-F5344CB8AC3E}">
        <p14:creationId xmlns:p14="http://schemas.microsoft.com/office/powerpoint/2010/main" val="1968641567"/>
      </p:ext>
    </p:extLst>
  </p:cSld>
  <p:clrMapOvr>
    <a:masterClrMapping/>
  </p:clrMapOvr>
</p:sld>
</file>

<file path=ppt/theme/theme1.xml><?xml version="1.0" encoding="utf-8"?>
<a:theme xmlns:a="http://schemas.openxmlformats.org/drawingml/2006/main" name="Office">
  <a:themeElements>
    <a:clrScheme name="Benutzerdefiniert 2">
      <a:dk1>
        <a:srgbClr val="38175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416</Words>
  <Application>Microsoft Office PowerPoint</Application>
  <PresentationFormat>Benutzerdefiniert</PresentationFormat>
  <Paragraphs>27</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Aptos</vt:lpstr>
      <vt:lpstr>Aptos Display</vt:lpstr>
      <vt:lpstr>Arial</vt:lpstr>
      <vt:lpstr>Open Sans</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8bd7901c, 205f1fb6</dc:creator>
  <cp:lastModifiedBy>8bd7901c, 205f1fb6</cp:lastModifiedBy>
  <cp:revision>8</cp:revision>
  <dcterms:created xsi:type="dcterms:W3CDTF">2024-07-03T12:20:52Z</dcterms:created>
  <dcterms:modified xsi:type="dcterms:W3CDTF">2024-07-04T13:28:22Z</dcterms:modified>
</cp:coreProperties>
</file>