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8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7" r:id="rId25"/>
    <p:sldId id="276" r:id="rId26"/>
    <p:sldId id="280" r:id="rId27"/>
    <p:sldId id="281" r:id="rId28"/>
    <p:sldId id="282" r:id="rId29"/>
    <p:sldId id="27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Klimmer" initials="TK" lastIdx="2" clrIdx="0">
    <p:extLst>
      <p:ext uri="{19B8F6BF-5375-455C-9EA6-DF929625EA0E}">
        <p15:presenceInfo xmlns:p15="http://schemas.microsoft.com/office/powerpoint/2012/main" userId="e4d85ae1ce2c15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F16D-628D-40F9-9EBA-1DC0E4AE397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3415-F8C1-499F-8591-2597F048C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38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F3415-F8C1-499F-8591-2597F048CC6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1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15AC-7254-4534-8FA9-7B4361E66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454" y="1908419"/>
            <a:ext cx="9144000" cy="3041162"/>
          </a:xfrm>
        </p:spPr>
        <p:txBody>
          <a:bodyPr anchor="b"/>
          <a:lstStyle>
            <a:lvl1pPr algn="l">
              <a:defRPr sz="6000">
                <a:solidFill>
                  <a:srgbClr val="5C6C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4B5A35-E0E9-452A-A465-EF3750464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454" y="5074505"/>
            <a:ext cx="9144000" cy="7372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71722F-FC22-4BE4-9E1E-77866A84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FFCCD1-3227-4A24-B1BF-7F13C935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A4B96-30F5-447D-849E-4527AFF1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91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14DA-DB2F-402B-A375-20C12AD7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699954-8E6D-469D-81FF-C566AA1D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07802-CAE1-4088-A8DA-54DE7F10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69F51-F692-4987-BDF5-FCFDA4A1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707F1A-1D3D-4A37-AE66-46C459CC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4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7E147-4D2E-4B94-859E-73DB431E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193AA7-A73C-4E41-A50E-848086741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83117D-61DB-4027-8557-59FEBECE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342894-66BD-4F88-90FB-DE81DCAA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FD4D9-A6F4-4C6C-A340-8D6A6C6F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1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A6F93-AF56-4E04-A621-06ADD08F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C6C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603A0B-E8A4-44F2-BACC-916F29EE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6333E-76BB-4E90-86D6-F93A04BB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98243D-2EF8-4969-A41D-94D5521D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6A0C5-AC7C-40B4-8ED2-84F952AF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1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4BB753A-10AE-4771-8D76-B0FF32BCCF0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218E3EA-AA46-4948-A2E9-7531BD92F4C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A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C4ABE1-937C-4B1D-9085-587753EA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A1EE8-9B2C-4C19-8CE8-8B7E8F18D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F2B5C8-8488-4B0C-B48E-2C2A8890E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6EDC80-415F-4C06-B95D-FE31E0BE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FE0530-94C2-41C7-B510-2B791519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F78875-E33E-46C0-992A-2F1F0C33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8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716B8-FA37-466F-B3E3-BA5CE2D1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742FBF-578E-492E-8438-32FACA78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C6C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9E8338-A2A3-461C-B76E-9357E144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65736-C807-48AE-A610-D75562E78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C6C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AF8893-0BC4-464E-B04D-C23F39554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8F83D1-39EB-4D49-A443-A325C21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D08F1E-56A4-4C64-BA0D-30F8C4B5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A9B93-C9F5-489A-B2F0-B741B56A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75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14FBA-1DA1-4657-9AEE-065CA92A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B0A31E-96B6-4F00-99A3-9E2F94B9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FAD84E-46F8-4E09-B684-46BAC139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426EB5-1266-4D3E-A4D3-49982BD7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A0A35E-1935-4B44-A046-BBD4301B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D02B1F-EF49-41AA-BAA5-EC723584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DCEB74-2DEA-48DE-A3AC-4B68BC05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86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32793-C72F-4358-911F-166A0922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78269"/>
            <a:ext cx="3932237" cy="1072662"/>
          </a:xfrm>
        </p:spPr>
        <p:txBody>
          <a:bodyPr anchor="b"/>
          <a:lstStyle>
            <a:lvl1pPr>
              <a:defRPr sz="3200">
                <a:solidFill>
                  <a:srgbClr val="5C6C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30608A-8DBD-46BE-8C8D-444B45A3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978269"/>
            <a:ext cx="6172200" cy="38827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0B78A6-3DBA-444E-930B-B5E0AF64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50931"/>
            <a:ext cx="3932237" cy="28180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8A56CA-9717-4EB4-A4C1-C608584E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BC62FB-A722-49FD-80CF-23FE53F7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6B6CBE-F40E-4400-8FD4-5ECDFD38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F92B2-DC12-4797-B609-CEB49343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7400"/>
            <a:ext cx="3932237" cy="10199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D3C572-C939-444D-9AEC-5FBFC414C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0F9AF8-B1DA-43A0-90AD-39E0B689B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7308"/>
            <a:ext cx="3932237" cy="27916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B7C513-B110-4DD8-8A2D-1CB5D9CB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8B8820-6895-4D9A-B8D3-9AD389E5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855485-B15A-4D7E-8970-97B5FCB5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45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E6B22B-6BC3-410C-A9BC-B374ED23E971}"/>
              </a:ext>
            </a:extLst>
          </p:cNvPr>
          <p:cNvSpPr/>
          <p:nvPr/>
        </p:nvSpPr>
        <p:spPr>
          <a:xfrm>
            <a:off x="0" y="0"/>
            <a:ext cx="12192000" cy="1450731"/>
          </a:xfrm>
          <a:prstGeom prst="rect">
            <a:avLst/>
          </a:prstGeom>
          <a:solidFill>
            <a:srgbClr val="9A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23BEC0-9957-449D-A3BF-A9957146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44"/>
            <a:ext cx="9316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A3193F-3631-4E01-B1B5-B1256653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C4D20E-7230-49C0-B6A0-5419C2B9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CCC7-4838-48A4-83E9-B2CD7F269DB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4C698-5583-4C9A-B6D3-AD92BD35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A07C89-61F9-4249-AFC3-DA4BD738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37F8-5EB3-4715-B3BB-046AEE45EE7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18C3E5-0254-4833-8082-29BE611D23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65" y="131419"/>
            <a:ext cx="1187892" cy="11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6C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6C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C6C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6C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6C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srwiwi.de/studium/pruefunge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bu/wirtschaft/studium/international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ildung@fsrwiwi.de" TargetMode="External"/><Relationship Id="rId2" Type="http://schemas.openxmlformats.org/officeDocument/2006/relationships/hyperlink" Target="mailto:kontakt@fsrwiwi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ra.tu-dresden.d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srwiwi.de/studienfinanzierung/bafoeg-beantragen/" TargetMode="External"/><Relationship Id="rId2" Type="http://schemas.openxmlformats.org/officeDocument/2006/relationships/hyperlink" Target="https://www.studentenwerk-dresden.d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9A8E4-B360-435A-A27F-956B1D421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Einführungstutorium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747573-23B7-4080-9585-E4E3F052D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Nicht Prüfungsrelevant, aber gut zu wissen</a:t>
            </a:r>
          </a:p>
        </p:txBody>
      </p:sp>
    </p:spTree>
    <p:extLst>
      <p:ext uri="{BB962C8B-B14F-4D97-AF65-F5344CB8AC3E}">
        <p14:creationId xmlns:p14="http://schemas.microsoft.com/office/powerpoint/2010/main" val="415519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2A117-D2BB-4C41-9522-BBC7D3A8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Bsp</a:t>
            </a:r>
            <a:r>
              <a:rPr lang="de-DE" dirty="0"/>
              <a:t>: EBWL/</a:t>
            </a:r>
            <a:r>
              <a:rPr lang="de-DE" dirty="0" err="1"/>
              <a:t>Orga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86BBC-E16D-421F-839D-A64D28AE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4B6527-6978-471D-B18B-BBDB0DB20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5" y="1700014"/>
            <a:ext cx="10729890" cy="22328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B0D0E8F-3398-4124-9487-B1EB9C2DEF53}"/>
              </a:ext>
            </a:extLst>
          </p:cNvPr>
          <p:cNvSpPr txBox="1"/>
          <p:nvPr/>
        </p:nvSpPr>
        <p:spPr>
          <a:xfrm>
            <a:off x="4040719" y="3865324"/>
            <a:ext cx="2911875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2 getrennte Veranstaltungen </a:t>
            </a:r>
          </a:p>
          <a:p>
            <a:pPr marL="285750" indent="-285750">
              <a:buFontTx/>
              <a:buChar char="-"/>
            </a:pPr>
            <a:r>
              <a:rPr lang="de-DE" dirty="0"/>
              <a:t>EBWL</a:t>
            </a:r>
          </a:p>
          <a:p>
            <a:pPr marL="285750" indent="-285750">
              <a:buFontTx/>
              <a:buChar char="-"/>
            </a:pPr>
            <a:r>
              <a:rPr lang="de-DE" dirty="0"/>
              <a:t>Organisation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Wird zusammen geprüft und ist beides relevant zum bestehen des Moduls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8D83D2-FB9C-46AE-867F-8B0E8126DDB2}"/>
              </a:ext>
            </a:extLst>
          </p:cNvPr>
          <p:cNvSpPr/>
          <p:nvPr/>
        </p:nvSpPr>
        <p:spPr>
          <a:xfrm>
            <a:off x="3925309" y="2301535"/>
            <a:ext cx="2457735" cy="102981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6D978E4-4F37-48F4-B354-78730A4D2486}"/>
              </a:ext>
            </a:extLst>
          </p:cNvPr>
          <p:cNvSpPr/>
          <p:nvPr/>
        </p:nvSpPr>
        <p:spPr>
          <a:xfrm>
            <a:off x="967666" y="2301535"/>
            <a:ext cx="3073053" cy="752383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FBAD5E-DFFC-4B6B-9926-1DCCE577F2E7}"/>
              </a:ext>
            </a:extLst>
          </p:cNvPr>
          <p:cNvSpPr txBox="1"/>
          <p:nvPr/>
        </p:nvSpPr>
        <p:spPr>
          <a:xfrm>
            <a:off x="1056443" y="4651899"/>
            <a:ext cx="2868865" cy="1477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Modulnummer und –Name</a:t>
            </a:r>
          </a:p>
          <a:p>
            <a:endParaRPr lang="de-DE" dirty="0"/>
          </a:p>
          <a:p>
            <a:r>
              <a:rPr lang="de-DE" dirty="0"/>
              <a:t>Relevant für die Suche im Modulhandbuch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08F4CF2-24A3-4080-8C73-62CC40EB3E0D}"/>
              </a:ext>
            </a:extLst>
          </p:cNvPr>
          <p:cNvSpPr/>
          <p:nvPr/>
        </p:nvSpPr>
        <p:spPr>
          <a:xfrm>
            <a:off x="9377577" y="2333504"/>
            <a:ext cx="1831759" cy="159936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82E434C-20E4-4113-BBC7-BF85BBB2EBE0}"/>
              </a:ext>
            </a:extLst>
          </p:cNvPr>
          <p:cNvSpPr txBox="1"/>
          <p:nvPr/>
        </p:nvSpPr>
        <p:spPr>
          <a:xfrm>
            <a:off x="8691239" y="4440746"/>
            <a:ext cx="26625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Informationen LS… = Informationen findet man im Opal Kurs</a:t>
            </a:r>
          </a:p>
        </p:txBody>
      </p:sp>
    </p:spTree>
    <p:extLst>
      <p:ext uri="{BB962C8B-B14F-4D97-AF65-F5344CB8AC3E}">
        <p14:creationId xmlns:p14="http://schemas.microsoft.com/office/powerpoint/2010/main" val="133939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A8D36-6097-40FF-8952-06635554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26EC0-19FB-44DF-95E1-A503ADAE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V/Ü/S/T/</a:t>
            </a:r>
            <a:r>
              <a:rPr lang="de-DE" b="1" dirty="0" err="1"/>
              <a:t>Pj</a:t>
            </a:r>
            <a:r>
              <a:rPr lang="de-DE" b="1" dirty="0"/>
              <a:t> = Vorlesung/Übung/Seminar/Tutorium/Projekt</a:t>
            </a:r>
          </a:p>
          <a:p>
            <a:endParaRPr lang="de-DE" dirty="0"/>
          </a:p>
          <a:p>
            <a:r>
              <a:rPr lang="de-DE" dirty="0"/>
              <a:t>Zahl gibt an wie oft pro Woche eine Veranstaltung stattfindet.</a:t>
            </a:r>
          </a:p>
          <a:p>
            <a:r>
              <a:rPr lang="de-DE" dirty="0"/>
              <a:t>2 SWS sind eine Doppelstunde -&gt; wöchentlich</a:t>
            </a:r>
          </a:p>
          <a:p>
            <a:r>
              <a:rPr lang="de-DE" dirty="0"/>
              <a:t>1 SWS sind eine Doppelstunde </a:t>
            </a:r>
            <a:r>
              <a:rPr lang="de-DE" dirty="0" err="1"/>
              <a:t>ca</a:t>
            </a:r>
            <a:r>
              <a:rPr lang="de-DE" dirty="0"/>
              <a:t> alle 2 Wochen</a:t>
            </a:r>
          </a:p>
          <a:p>
            <a:endParaRPr lang="de-DE" dirty="0"/>
          </a:p>
          <a:p>
            <a:r>
              <a:rPr lang="de-DE" dirty="0"/>
              <a:t>Es muss immer nur ein Tutorium oder Übung besucht werden</a:t>
            </a:r>
          </a:p>
          <a:p>
            <a:r>
              <a:rPr lang="de-DE" dirty="0"/>
              <a:t>Übungen werden von wiss. Mitarbeitern/ Tutorien von Studenten gehalten</a:t>
            </a:r>
          </a:p>
        </p:txBody>
      </p:sp>
    </p:spTree>
    <p:extLst>
      <p:ext uri="{BB962C8B-B14F-4D97-AF65-F5344CB8AC3E}">
        <p14:creationId xmlns:p14="http://schemas.microsoft.com/office/powerpoint/2010/main" val="140680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2C21C-4A32-4B10-9ACF-B4B59A0F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2EBEEA-F8D8-4EBA-8ED8-2E6D7BF76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27" y="1660255"/>
            <a:ext cx="10515600" cy="218826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8160591-F5CE-4D2A-994D-4E753ECFD195}"/>
              </a:ext>
            </a:extLst>
          </p:cNvPr>
          <p:cNvSpPr/>
          <p:nvPr/>
        </p:nvSpPr>
        <p:spPr>
          <a:xfrm>
            <a:off x="6400800" y="2175029"/>
            <a:ext cx="719091" cy="1358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1DF0B10-5CF1-4032-BA01-471BE66494A3}"/>
              </a:ext>
            </a:extLst>
          </p:cNvPr>
          <p:cNvSpPr/>
          <p:nvPr/>
        </p:nvSpPr>
        <p:spPr>
          <a:xfrm>
            <a:off x="7119892" y="2281561"/>
            <a:ext cx="2423604" cy="15669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1B97C9-CD12-4ED5-94F0-0F9E6725060D}"/>
              </a:ext>
            </a:extLst>
          </p:cNvPr>
          <p:cNvSpPr txBox="1"/>
          <p:nvPr/>
        </p:nvSpPr>
        <p:spPr>
          <a:xfrm>
            <a:off x="3169328" y="4598633"/>
            <a:ext cx="330789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Häufigkeit der Veranstaltung 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35F331-E1DC-4F55-90A6-BAFB42A02459}"/>
              </a:ext>
            </a:extLst>
          </p:cNvPr>
          <p:cNvSpPr txBox="1"/>
          <p:nvPr/>
        </p:nvSpPr>
        <p:spPr>
          <a:xfrm>
            <a:off x="7439487" y="4136968"/>
            <a:ext cx="260115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 Übung sollte besucht werden, frei wählbar</a:t>
            </a:r>
          </a:p>
        </p:txBody>
      </p:sp>
    </p:spTree>
    <p:extLst>
      <p:ext uri="{BB962C8B-B14F-4D97-AF65-F5344CB8AC3E}">
        <p14:creationId xmlns:p14="http://schemas.microsoft.com/office/powerpoint/2010/main" val="214861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3C479-DCFA-4D33-A770-83DFFEC6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Zeitschemata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2D9BF45-C010-4470-9628-2A937D98A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55" y="1706731"/>
            <a:ext cx="9106689" cy="344453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C754FDE-79BA-4A33-BFC4-CB66BCF2FF07}"/>
              </a:ext>
            </a:extLst>
          </p:cNvPr>
          <p:cNvSpPr txBox="1"/>
          <p:nvPr/>
        </p:nvSpPr>
        <p:spPr>
          <a:xfrm>
            <a:off x="2243579" y="5797485"/>
            <a:ext cx="7154945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Immer 90min mit 20min Pause zwischen zwei Doppelstunden</a:t>
            </a:r>
          </a:p>
        </p:txBody>
      </p:sp>
    </p:spTree>
    <p:extLst>
      <p:ext uri="{BB962C8B-B14F-4D97-AF65-F5344CB8AC3E}">
        <p14:creationId xmlns:p14="http://schemas.microsoft.com/office/powerpoint/2010/main" val="115622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0EB23-E8A9-4DCF-9549-9102761A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WiPäd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C7745-0B7A-456C-BCD8-FCB877639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Genauere Informationen erfahrt ihr im </a:t>
            </a:r>
            <a:r>
              <a:rPr lang="de-DE" dirty="0" err="1"/>
              <a:t>WiPäd</a:t>
            </a:r>
            <a:r>
              <a:rPr lang="de-DE" dirty="0"/>
              <a:t>- Tutorium</a:t>
            </a:r>
          </a:p>
          <a:p>
            <a:endParaRPr lang="de-DE" dirty="0"/>
          </a:p>
          <a:p>
            <a:r>
              <a:rPr lang="de-DE" dirty="0"/>
              <a:t>Kurssuche der einzelnen Module am Besten über die </a:t>
            </a:r>
            <a:r>
              <a:rPr lang="de-DE" dirty="0" err="1"/>
              <a:t>Lehrstuhlwebsiten</a:t>
            </a:r>
            <a:r>
              <a:rPr lang="de-DE" dirty="0"/>
              <a:t> der einzelnen Profs der Fremdfakultäten</a:t>
            </a:r>
          </a:p>
        </p:txBody>
      </p:sp>
    </p:spTree>
    <p:extLst>
      <p:ext uri="{BB962C8B-B14F-4D97-AF65-F5344CB8AC3E}">
        <p14:creationId xmlns:p14="http://schemas.microsoft.com/office/powerpoint/2010/main" val="42828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501DC-C5F9-445A-8D94-F636E964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F6BC19-055C-4A30-B3DB-67D6D59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Einige Module gehen </a:t>
            </a:r>
            <a:r>
              <a:rPr lang="de-DE" b="1" dirty="0"/>
              <a:t>über zwei Semester </a:t>
            </a:r>
            <a:r>
              <a:rPr lang="de-DE" dirty="0"/>
              <a:t>und es müssen </a:t>
            </a:r>
            <a:r>
              <a:rPr lang="de-DE" b="1" dirty="0"/>
              <a:t>zwei Prüfungsleistungen </a:t>
            </a:r>
            <a:r>
              <a:rPr lang="de-DE" dirty="0"/>
              <a:t>erzielt werden</a:t>
            </a:r>
          </a:p>
          <a:p>
            <a:r>
              <a:rPr lang="de-DE" dirty="0"/>
              <a:t>z.B. Programmierung und Datenbanken</a:t>
            </a:r>
          </a:p>
          <a:p>
            <a:r>
              <a:rPr lang="de-DE" dirty="0"/>
              <a:t>Im WiSe ist die Veranstaltung „</a:t>
            </a:r>
            <a:r>
              <a:rPr lang="de-DE" dirty="0" err="1"/>
              <a:t>PuD</a:t>
            </a:r>
            <a:r>
              <a:rPr lang="de-DE" dirty="0"/>
              <a:t> I“ und im </a:t>
            </a:r>
            <a:r>
              <a:rPr lang="de-DE" dirty="0" err="1"/>
              <a:t>SoSe</a:t>
            </a:r>
            <a:r>
              <a:rPr lang="de-DE" dirty="0"/>
              <a:t> die Veranstaltung „</a:t>
            </a:r>
            <a:r>
              <a:rPr lang="de-DE" dirty="0" err="1"/>
              <a:t>PuD</a:t>
            </a:r>
            <a:r>
              <a:rPr lang="de-DE" dirty="0"/>
              <a:t> II“ </a:t>
            </a:r>
          </a:p>
          <a:p>
            <a:r>
              <a:rPr lang="de-DE" dirty="0"/>
              <a:t>Die beiden Einzelnoten werden verrechnet, </a:t>
            </a:r>
            <a:r>
              <a:rPr lang="de-DE" dirty="0" err="1"/>
              <a:t>PuD</a:t>
            </a:r>
            <a:r>
              <a:rPr lang="de-DE" dirty="0"/>
              <a:t> I geht mit 25% und </a:t>
            </a:r>
            <a:r>
              <a:rPr lang="de-DE" dirty="0" err="1"/>
              <a:t>PuD</a:t>
            </a:r>
            <a:r>
              <a:rPr lang="de-DE" dirty="0"/>
              <a:t> II mit 75% in die Modulnote 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20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94181-D936-4E96-A6B8-65877D8C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2D066-3EC2-4E0D-988D-A9C5B5D6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ist möglich das Modul zu bestehen mit einer 5.0 als Einzelnote</a:t>
            </a:r>
          </a:p>
          <a:p>
            <a:r>
              <a:rPr lang="de-DE" dirty="0" err="1"/>
              <a:t>Bsp</a:t>
            </a:r>
            <a:r>
              <a:rPr lang="de-DE" dirty="0"/>
              <a:t>: „</a:t>
            </a:r>
            <a:r>
              <a:rPr lang="de-DE" dirty="0" err="1"/>
              <a:t>PuD</a:t>
            </a:r>
            <a:r>
              <a:rPr lang="de-DE" dirty="0"/>
              <a:t> I“ 5.0 und „</a:t>
            </a:r>
            <a:r>
              <a:rPr lang="de-DE" dirty="0" err="1"/>
              <a:t>PuD</a:t>
            </a:r>
            <a:r>
              <a:rPr lang="de-DE" dirty="0"/>
              <a:t> II“ 3,3 </a:t>
            </a:r>
          </a:p>
          <a:p>
            <a:pPr marL="0" indent="0">
              <a:buNone/>
            </a:pPr>
            <a:r>
              <a:rPr lang="de-DE" dirty="0"/>
              <a:t>   -&gt; Modulnote: 3,7</a:t>
            </a:r>
          </a:p>
          <a:p>
            <a:endParaRPr lang="de-DE" dirty="0"/>
          </a:p>
          <a:p>
            <a:r>
              <a:rPr lang="de-DE" dirty="0"/>
              <a:t>Die Gewichtung findet man im MHD: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0CD455-4824-430E-90E5-04BBE877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32" y="2334520"/>
            <a:ext cx="3580453" cy="40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55C02-7DB9-49AF-B27B-4EEE9922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Prüfungs- und Studienordnung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0A8E78-8C3E-4E65-AFD0-EA05614B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Fachliche Voraussetzungen, Regelungen, Benotung, ….</a:t>
            </a:r>
          </a:p>
          <a:p>
            <a:r>
              <a:rPr lang="de-DE" u="sng" dirty="0"/>
              <a:t>Sinnvoll zu lesen, aber kein Muss </a:t>
            </a:r>
          </a:p>
          <a:p>
            <a:endParaRPr lang="de-DE" dirty="0"/>
          </a:p>
          <a:p>
            <a:pPr marL="0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9467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C9BD4-0FDF-412D-A4B5-EA416D62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Paragraphen: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ED05E4-75AA-4CFC-AD65-8B373467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§ 13 Versäumnis, Rücktritt, Täuschung, Ordnungsverstoß</a:t>
            </a:r>
          </a:p>
          <a:p>
            <a:pPr marL="0" indent="0">
              <a:buNone/>
            </a:pPr>
            <a:endParaRPr lang="de-DE" b="1" dirty="0"/>
          </a:p>
          <a:p>
            <a:pPr marL="457200" indent="-457200">
              <a:buAutoNum type="arabicParenBoth"/>
            </a:pPr>
            <a:r>
              <a:rPr lang="de-DE" sz="2800" dirty="0"/>
              <a:t>Eine Prüfungsleistung gilt als mit </a:t>
            </a:r>
            <a:r>
              <a:rPr lang="de-DE" sz="2800" b="1" dirty="0"/>
              <a:t>„nicht ausreichend“ (5,0) bzw. „nicht bestanden“</a:t>
            </a:r>
            <a:r>
              <a:rPr lang="de-DE" sz="2800" dirty="0"/>
              <a:t> bewertet, wenn der Studierende einen für ihn </a:t>
            </a:r>
            <a:r>
              <a:rPr lang="de-DE" sz="2800" b="1" dirty="0"/>
              <a:t>bindenden Prüfungstermin ohne triftigen Grund versäumt </a:t>
            </a:r>
            <a:r>
              <a:rPr lang="de-DE" sz="2800" dirty="0"/>
              <a:t>oder </a:t>
            </a:r>
            <a:r>
              <a:rPr lang="de-DE" sz="2800" b="1" dirty="0"/>
              <a:t>ohne triftigen Grund zurücktritt</a:t>
            </a:r>
          </a:p>
          <a:p>
            <a:pPr marL="457200" indent="-457200">
              <a:buAutoNum type="arabicParenBoth"/>
            </a:pPr>
            <a:endParaRPr lang="de-DE" sz="2800" b="1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Der für den Rücktritt […] geltend gemachte Grund muss dem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Prüfungsamt unverzüglich schriftlich angezeigt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und glaubhaft gemacht werden. Bei Krankheit ein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Attest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im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Zweifelsfällen ein amtsärztliches Attest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vorzulegen. […]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5C6C7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457200" indent="-457200">
              <a:buAutoNum type="arabicParenBoth"/>
            </a:pP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0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3E89A-0B67-46AD-A69A-4A29039D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ED7DA1-194D-44AC-B38D-B5F66FFA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§14 Bestehen und Nichtbestehen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(1) Eine </a:t>
            </a:r>
            <a:r>
              <a:rPr lang="de-DE" b="1" dirty="0"/>
              <a:t>Modulprüfung ist bestanden</a:t>
            </a:r>
            <a:r>
              <a:rPr lang="de-DE" dirty="0"/>
              <a:t>, wenn die Modulnote </a:t>
            </a:r>
            <a:r>
              <a:rPr lang="de-DE" b="1" dirty="0"/>
              <a:t>mindestens „ausreichend“ (4,0) </a:t>
            </a:r>
            <a:r>
              <a:rPr lang="de-DE" dirty="0"/>
              <a:t>ist bzw. die </a:t>
            </a:r>
            <a:r>
              <a:rPr lang="de-DE" b="1" dirty="0"/>
              <a:t>unbenotete Modulprüfung </a:t>
            </a:r>
            <a:r>
              <a:rPr lang="de-DE" dirty="0"/>
              <a:t>mit </a:t>
            </a:r>
            <a:r>
              <a:rPr lang="de-DE" b="1" dirty="0"/>
              <a:t>„bestanden“ </a:t>
            </a:r>
            <a:r>
              <a:rPr lang="de-DE" dirty="0"/>
              <a:t>benotet wurde. […]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(2) Die </a:t>
            </a:r>
            <a:r>
              <a:rPr lang="de-DE" b="1" dirty="0"/>
              <a:t>Bachelor Prüfung ist bestanden</a:t>
            </a:r>
            <a:r>
              <a:rPr lang="de-DE" dirty="0"/>
              <a:t>, wenn die Modulprüfungen bestanden sind und die Bachelor Arbeit mindestens mit </a:t>
            </a:r>
            <a:r>
              <a:rPr lang="de-DE" b="1" dirty="0"/>
              <a:t>„ausreichend“ (4,0) </a:t>
            </a:r>
            <a:r>
              <a:rPr lang="de-DE" dirty="0"/>
              <a:t>bewertet wurde.</a:t>
            </a:r>
          </a:p>
        </p:txBody>
      </p:sp>
    </p:spTree>
    <p:extLst>
      <p:ext uri="{BB962C8B-B14F-4D97-AF65-F5344CB8AC3E}">
        <p14:creationId xmlns:p14="http://schemas.microsoft.com/office/powerpoint/2010/main" val="146273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336A-6893-4753-87DC-108E949B3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754" y="243839"/>
            <a:ext cx="9144000" cy="1086241"/>
          </a:xfrm>
        </p:spPr>
        <p:txBody>
          <a:bodyPr/>
          <a:lstStyle/>
          <a:p>
            <a:r>
              <a:rPr lang="en-GB" dirty="0" err="1"/>
              <a:t>Inhaltsverzeichnis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1C1E2-A7FD-417C-8531-EEC3AC33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4" y="1842452"/>
            <a:ext cx="9144000" cy="4567225"/>
          </a:xfrm>
        </p:spPr>
        <p:txBody>
          <a:bodyPr>
            <a:normAutofit/>
          </a:bodyPr>
          <a:lstStyle/>
          <a:p>
            <a:r>
              <a:rPr lang="de-DE" dirty="0"/>
              <a:t>Aufbau Studium</a:t>
            </a:r>
          </a:p>
          <a:p>
            <a:r>
              <a:rPr lang="de-DE" dirty="0"/>
              <a:t>Stundenpläne</a:t>
            </a:r>
          </a:p>
          <a:p>
            <a:r>
              <a:rPr lang="de-DE" dirty="0"/>
              <a:t>Prüfungen</a:t>
            </a:r>
          </a:p>
          <a:p>
            <a:r>
              <a:rPr lang="de-DE" dirty="0"/>
              <a:t>PO/SO</a:t>
            </a:r>
          </a:p>
          <a:p>
            <a:r>
              <a:rPr lang="de-DE" dirty="0"/>
              <a:t>Auslandssemester/ Erasmus</a:t>
            </a:r>
          </a:p>
          <a:p>
            <a:r>
              <a:rPr lang="de-DE" dirty="0"/>
              <a:t>Ansprechpartner</a:t>
            </a:r>
          </a:p>
          <a:p>
            <a:r>
              <a:rPr lang="de-DE" dirty="0"/>
              <a:t>FSR </a:t>
            </a:r>
            <a:r>
              <a:rPr lang="de-DE" dirty="0" err="1"/>
              <a:t>Wiwi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00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CBF96-1F97-4522-86FA-C6E377DE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9DB18A-0F73-4E7F-9F53-91091B21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§15 Wiederholung von Modulprüfungen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arenBoth"/>
            </a:pPr>
            <a:r>
              <a:rPr lang="de-DE" dirty="0"/>
              <a:t>Nicht bestandene Modulprüfungen können </a:t>
            </a:r>
            <a:r>
              <a:rPr lang="de-DE" b="1" dirty="0"/>
              <a:t>innerhalb eines Jahres</a:t>
            </a:r>
            <a:r>
              <a:rPr lang="de-DE" dirty="0"/>
              <a:t> nach Abschluss des ersten Prüfungsversuches </a:t>
            </a:r>
            <a:r>
              <a:rPr lang="de-DE" b="1" dirty="0"/>
              <a:t>einmal </a:t>
            </a:r>
            <a:r>
              <a:rPr lang="de-DE" dirty="0"/>
              <a:t>wiederholt werden. […]</a:t>
            </a:r>
          </a:p>
          <a:p>
            <a:pPr marL="514350" indent="-514350">
              <a:buAutoNum type="arabicParenBoth"/>
            </a:pPr>
            <a:endParaRPr lang="de-DE" dirty="0"/>
          </a:p>
          <a:p>
            <a:pPr marL="514350" indent="-514350">
              <a:buAutoNum type="arabicParenBoth"/>
            </a:pPr>
            <a:r>
              <a:rPr lang="de-DE" dirty="0"/>
              <a:t>Eine </a:t>
            </a:r>
            <a:r>
              <a:rPr lang="de-DE" b="1" dirty="0"/>
              <a:t>zweite Wiederholungprüfung </a:t>
            </a:r>
            <a:r>
              <a:rPr lang="de-DE" dirty="0"/>
              <a:t>kann nur zum </a:t>
            </a:r>
            <a:r>
              <a:rPr lang="de-DE" b="1" dirty="0"/>
              <a:t>nächstmöglichen Prüfungstermin</a:t>
            </a:r>
            <a:r>
              <a:rPr lang="de-DE" dirty="0"/>
              <a:t> durchgeführt werden. Danach gilt die Modulprüfung </a:t>
            </a:r>
            <a:r>
              <a:rPr lang="de-DE" b="1" dirty="0"/>
              <a:t>als endgültig nicht bestanden</a:t>
            </a:r>
            <a:r>
              <a:rPr lang="de-DE" dirty="0"/>
              <a:t>. […]</a:t>
            </a:r>
          </a:p>
        </p:txBody>
      </p:sp>
    </p:spTree>
    <p:extLst>
      <p:ext uri="{BB962C8B-B14F-4D97-AF65-F5344CB8AC3E}">
        <p14:creationId xmlns:p14="http://schemas.microsoft.com/office/powerpoint/2010/main" val="35235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7659B-20CF-4BA0-9247-360C1348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93658C-E87E-416F-A56E-BF5C128C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§25 Fachliche Voraussetzungen der Bachelor Prüfung</a:t>
            </a:r>
          </a:p>
          <a:p>
            <a:pPr marL="0" indent="0">
              <a:buNone/>
            </a:pPr>
            <a:endParaRPr lang="de-DE" b="1" dirty="0"/>
          </a:p>
          <a:p>
            <a:pPr marL="514350" indent="-514350">
              <a:buAutoNum type="arabicParenBoth"/>
            </a:pPr>
            <a:r>
              <a:rPr lang="de-DE" dirty="0"/>
              <a:t>Für die Prüfungsleistungen […] sind </a:t>
            </a:r>
            <a:r>
              <a:rPr lang="de-DE" b="1" dirty="0"/>
              <a:t>Prüfungsvorleistungen</a:t>
            </a:r>
            <a:r>
              <a:rPr lang="de-DE" dirty="0"/>
              <a:t> zu erbringen[…]. </a:t>
            </a:r>
          </a:p>
          <a:p>
            <a:pPr marL="0" indent="0">
              <a:buNone/>
            </a:pPr>
            <a:r>
              <a:rPr lang="de-DE" dirty="0"/>
              <a:t>Für die Modulprüfungen </a:t>
            </a:r>
            <a:r>
              <a:rPr lang="de-DE" b="1" dirty="0"/>
              <a:t>Produktion und Logistik </a:t>
            </a:r>
            <a:r>
              <a:rPr lang="de-DE" dirty="0"/>
              <a:t>wird das Bestehen der Modulprüfungen </a:t>
            </a:r>
            <a:r>
              <a:rPr lang="de-DE" b="1" dirty="0"/>
              <a:t>Einführung in die Betriebswirtschaftslehre und Organisation </a:t>
            </a:r>
            <a:r>
              <a:rPr lang="de-DE" dirty="0"/>
              <a:t>und</a:t>
            </a:r>
            <a:r>
              <a:rPr lang="de-DE" b="1" dirty="0"/>
              <a:t> Grundlagen des Rechnungswesens </a:t>
            </a:r>
            <a:r>
              <a:rPr lang="de-DE" dirty="0"/>
              <a:t>vorausgesetzt.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Für die Modulprüfung </a:t>
            </a:r>
            <a:r>
              <a:rPr lang="de-DE" b="1" dirty="0"/>
              <a:t>Einführung in die Makroökonomie </a:t>
            </a:r>
            <a:r>
              <a:rPr lang="de-DE" dirty="0"/>
              <a:t>wird das Bestehen der Modulprüfungen </a:t>
            </a:r>
            <a:r>
              <a:rPr lang="de-DE" b="1" dirty="0"/>
              <a:t>Einführung in die Volkswirtschaftslehre</a:t>
            </a:r>
            <a:r>
              <a:rPr lang="de-DE" dirty="0"/>
              <a:t> sowie </a:t>
            </a:r>
            <a:r>
              <a:rPr lang="de-DE" b="1" dirty="0"/>
              <a:t>Grundlagen des Rechnungswesens</a:t>
            </a:r>
            <a:r>
              <a:rPr lang="de-DE" dirty="0"/>
              <a:t> vorausgesetzt.</a:t>
            </a:r>
          </a:p>
        </p:txBody>
      </p:sp>
    </p:spTree>
    <p:extLst>
      <p:ext uri="{BB962C8B-B14F-4D97-AF65-F5344CB8AC3E}">
        <p14:creationId xmlns:p14="http://schemas.microsoft.com/office/powerpoint/2010/main" val="377434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BAF54-B91C-42CC-B2DF-8FBC0B9D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726EA-388E-423F-AF4B-BF1C7A45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§25 (2) Vorrausetzungen </a:t>
            </a:r>
            <a:r>
              <a:rPr lang="de-DE" dirty="0"/>
              <a:t>für den Beginn des </a:t>
            </a:r>
            <a:r>
              <a:rPr lang="de-DE" b="1" dirty="0"/>
              <a:t>Wahlpflichtbereichs</a:t>
            </a:r>
            <a:r>
              <a:rPr lang="de-DE" dirty="0"/>
              <a:t>:</a:t>
            </a:r>
          </a:p>
          <a:p>
            <a:r>
              <a:rPr lang="de-DE" dirty="0" err="1"/>
              <a:t>Wiwi</a:t>
            </a:r>
            <a:r>
              <a:rPr lang="de-DE" dirty="0"/>
              <a:t>: Alle Module des 1. und 2. Semesters außer Statistik</a:t>
            </a:r>
          </a:p>
          <a:p>
            <a:r>
              <a:rPr lang="de-DE" dirty="0" err="1"/>
              <a:t>WiPäd</a:t>
            </a:r>
            <a:r>
              <a:rPr lang="de-DE" dirty="0"/>
              <a:t>: EBWL, EVWL, Grundlage </a:t>
            </a:r>
            <a:r>
              <a:rPr lang="de-DE" dirty="0" err="1"/>
              <a:t>Rechungswesen</a:t>
            </a:r>
            <a:r>
              <a:rPr lang="de-DE" dirty="0"/>
              <a:t>, </a:t>
            </a:r>
            <a:r>
              <a:rPr lang="de-DE" dirty="0" err="1"/>
              <a:t>EWinfo</a:t>
            </a:r>
            <a:endParaRPr lang="de-DE" dirty="0"/>
          </a:p>
          <a:p>
            <a:r>
              <a:rPr lang="de-DE" dirty="0"/>
              <a:t>Wing: Alle Module des 1. und 2. Semester außer Statistik</a:t>
            </a:r>
          </a:p>
          <a:p>
            <a:r>
              <a:rPr lang="de-DE" dirty="0" err="1"/>
              <a:t>Winfo</a:t>
            </a:r>
            <a:r>
              <a:rPr lang="de-DE" dirty="0"/>
              <a:t>: Alle Module des 1. und 2. Semester außer Statistik</a:t>
            </a:r>
          </a:p>
        </p:txBody>
      </p:sp>
    </p:spTree>
    <p:extLst>
      <p:ext uri="{BB962C8B-B14F-4D97-AF65-F5344CB8AC3E}">
        <p14:creationId xmlns:p14="http://schemas.microsoft.com/office/powerpoint/2010/main" val="4167014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B4BA0-7C1C-4CC6-9B54-BA270E8F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40C7D9-2148-4313-81B0-2067DDEE3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An- und Abmelden auf HISQIS </a:t>
            </a:r>
          </a:p>
          <a:p>
            <a:r>
              <a:rPr lang="de-DE" dirty="0"/>
              <a:t>Abmelden </a:t>
            </a:r>
            <a:r>
              <a:rPr lang="de-DE" b="1" dirty="0"/>
              <a:t>bis 7 Tage </a:t>
            </a:r>
            <a:r>
              <a:rPr lang="de-DE" dirty="0"/>
              <a:t>vor Prüfung ohne Angabe eines Grundes möglich</a:t>
            </a:r>
          </a:p>
          <a:p>
            <a:endParaRPr lang="de-DE" dirty="0"/>
          </a:p>
          <a:p>
            <a:r>
              <a:rPr lang="de-DE" dirty="0"/>
              <a:t>Wenn man Krankheitsbedingt nicht teilnehmen kann muss ein Ärztliches Attest vorgelegt werden. Dazu gibt es auf der Seite des Prüfungsamts ein Bescheinigung.</a:t>
            </a:r>
          </a:p>
          <a:p>
            <a:endParaRPr lang="de-DE" dirty="0"/>
          </a:p>
          <a:p>
            <a:r>
              <a:rPr lang="de-DE" dirty="0"/>
              <a:t>Weitere Infos + alternatives Attest: </a:t>
            </a:r>
            <a:r>
              <a:rPr lang="de-DE" dirty="0">
                <a:hlinkClick r:id="rId2"/>
              </a:rPr>
              <a:t>https://fsrwiwi.de/studium/pruefungen/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05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D6EC3-062D-4217-98B4-E9B20CF4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05D747-3A92-44E3-83C4-149EF8ED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Arzt muss Attest ausfüllen</a:t>
            </a:r>
          </a:p>
          <a:p>
            <a:r>
              <a:rPr lang="de-DE" dirty="0"/>
              <a:t>Über die Prüfungsunfähigkeit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b="1" dirty="0"/>
              <a:t>entscheidet </a:t>
            </a:r>
            <a:r>
              <a:rPr lang="de-DE" dirty="0"/>
              <a:t>der Prüfungsausschuss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5" name="Grafik 4" descr="Ein Bild, das Text, Tisch enthält.&#10;&#10;Automatisch generierte Beschreibung">
            <a:extLst>
              <a:ext uri="{FF2B5EF4-FFF2-40B4-BE49-F238E27FC236}">
                <a16:creationId xmlns:a16="http://schemas.microsoft.com/office/drawing/2014/main" id="{41F760B2-582A-49DA-BD3E-529999311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23" y="1459380"/>
            <a:ext cx="4007177" cy="50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8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EB3EE-65E9-4FA8-A84E-FDFD9F61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Ausland/Erasmus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CF230D-5A53-4045-9723-A2AF1255D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Auslandsstudium ist möglich und wird ab dem 4. Semester empfohlen</a:t>
            </a:r>
          </a:p>
          <a:p>
            <a:r>
              <a:rPr lang="de-DE" dirty="0"/>
              <a:t>Informationen erhält man auf der Fakultätshomepage </a:t>
            </a:r>
          </a:p>
          <a:p>
            <a:r>
              <a:rPr lang="de-DE" dirty="0">
                <a:hlinkClick r:id="rId2"/>
              </a:rPr>
              <a:t>Internationales — Fakultät Wirtschaftswissenschaften — TU Dresden (tu-dresden.de)</a:t>
            </a:r>
            <a:endParaRPr lang="de-DE" dirty="0"/>
          </a:p>
          <a:p>
            <a:endParaRPr lang="de-DE" dirty="0"/>
          </a:p>
          <a:p>
            <a:r>
              <a:rPr lang="de-DE" dirty="0"/>
              <a:t>Bewerbung immer bis 31.01.</a:t>
            </a:r>
          </a:p>
        </p:txBody>
      </p:sp>
    </p:spTree>
    <p:extLst>
      <p:ext uri="{BB962C8B-B14F-4D97-AF65-F5344CB8AC3E}">
        <p14:creationId xmlns:p14="http://schemas.microsoft.com/office/powerpoint/2010/main" val="2482879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2693F-9077-4C86-BDB5-CAE4D391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Hilfen/Ansprechpartner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9B952-8D3F-4F8F-921C-03516867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FSR </a:t>
            </a:r>
            <a:r>
              <a:rPr lang="de-DE" b="1" dirty="0" err="1"/>
              <a:t>Wiwi</a:t>
            </a:r>
            <a:r>
              <a:rPr lang="de-DE" b="1" dirty="0"/>
              <a:t>:</a:t>
            </a:r>
          </a:p>
          <a:p>
            <a:r>
              <a:rPr lang="de-DE" dirty="0"/>
              <a:t>Bei allgemeinen Fragen im Unialltag: </a:t>
            </a:r>
            <a:r>
              <a:rPr lang="de-DE" dirty="0">
                <a:hlinkClick r:id="rId2"/>
              </a:rPr>
              <a:t>kontakt@fsrwiwi.de</a:t>
            </a:r>
            <a:endParaRPr lang="de-DE" dirty="0"/>
          </a:p>
          <a:p>
            <a:r>
              <a:rPr lang="de-DE" dirty="0"/>
              <a:t>Bei Fragen zu Studieninhalten: </a:t>
            </a:r>
            <a:r>
              <a:rPr lang="de-DE" dirty="0">
                <a:hlinkClick r:id="rId3"/>
              </a:rPr>
              <a:t>bildung@fsrwiwi.de</a:t>
            </a:r>
            <a:endParaRPr lang="de-DE" dirty="0"/>
          </a:p>
          <a:p>
            <a:r>
              <a:rPr lang="de-DE" dirty="0"/>
              <a:t>Oder ihr kommt in unser Büro zu den Sprechzeiten</a:t>
            </a:r>
          </a:p>
          <a:p>
            <a:endParaRPr lang="de-DE" dirty="0"/>
          </a:p>
          <a:p>
            <a:r>
              <a:rPr lang="de-DE" b="1" dirty="0" err="1"/>
              <a:t>StudierendenRat</a:t>
            </a:r>
            <a:r>
              <a:rPr lang="de-DE" b="1" dirty="0"/>
              <a:t> (</a:t>
            </a:r>
            <a:r>
              <a:rPr lang="de-DE" b="1" dirty="0" err="1"/>
              <a:t>StuRa</a:t>
            </a:r>
            <a:r>
              <a:rPr lang="de-DE" b="1" dirty="0"/>
              <a:t>): </a:t>
            </a:r>
            <a:r>
              <a:rPr lang="de-DE" dirty="0"/>
              <a:t>Teil der </a:t>
            </a:r>
            <a:r>
              <a:rPr lang="de-DE" dirty="0" err="1"/>
              <a:t>student</a:t>
            </a:r>
            <a:r>
              <a:rPr lang="de-DE" dirty="0"/>
              <a:t>. Selbstverwaltung</a:t>
            </a:r>
          </a:p>
          <a:p>
            <a:r>
              <a:rPr lang="de-DE" dirty="0"/>
              <a:t>Hilft bei BAföG- Angelegenheiten und </a:t>
            </a:r>
            <a:r>
              <a:rPr lang="de-DE" dirty="0" err="1"/>
              <a:t>und</a:t>
            </a:r>
            <a:r>
              <a:rPr lang="de-DE" dirty="0"/>
              <a:t> Rechtsberatung mit einem Anwalt</a:t>
            </a:r>
          </a:p>
          <a:p>
            <a:r>
              <a:rPr lang="de-DE" dirty="0">
                <a:hlinkClick r:id="rId4"/>
              </a:rPr>
              <a:t>www.stura.tu-dresden.de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936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F70F6-5038-4DA0-91C1-8DAD5E3D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57765-B074-4981-A55F-A0AE919B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Studentenwerk: </a:t>
            </a:r>
            <a:r>
              <a:rPr lang="de-DE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https://www.studentenwerk-dresden.de</a:t>
            </a:r>
            <a:endParaRPr lang="de-DE" dirty="0"/>
          </a:p>
          <a:p>
            <a:r>
              <a:rPr lang="de-DE" dirty="0"/>
              <a:t>Berät zum Thema Studienfinanzierung, Studentenwohnheime</a:t>
            </a:r>
          </a:p>
          <a:p>
            <a:r>
              <a:rPr lang="de-DE" dirty="0"/>
              <a:t>Rechts-, Sozial- und </a:t>
            </a:r>
            <a:r>
              <a:rPr lang="de-DE" dirty="0" err="1"/>
              <a:t>Psychosozialeberatung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BAföG Leitfaden </a:t>
            </a:r>
            <a:r>
              <a:rPr lang="de-DE" dirty="0"/>
              <a:t>des FSR </a:t>
            </a:r>
            <a:r>
              <a:rPr lang="de-DE" dirty="0" err="1"/>
              <a:t>Wiwis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BAföG beantragen | FSR </a:t>
            </a:r>
            <a:r>
              <a:rPr lang="de-DE" dirty="0" err="1">
                <a:hlinkClick r:id="rId3"/>
              </a:rPr>
              <a:t>WiWi</a:t>
            </a:r>
            <a:r>
              <a:rPr lang="de-DE" dirty="0">
                <a:hlinkClick r:id="rId3"/>
              </a:rPr>
              <a:t> TU Dresden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991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9BAF3-8078-4386-A69D-83018260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4B5E93-D088-4E59-AEDB-9892F6F2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Prüfungsamt: </a:t>
            </a:r>
          </a:p>
          <a:p>
            <a:r>
              <a:rPr lang="de-DE" dirty="0"/>
              <a:t>Beantwortet Fragen um die Anerkennung, Problemen von Prüfungen</a:t>
            </a:r>
          </a:p>
          <a:p>
            <a:endParaRPr lang="de-DE" dirty="0"/>
          </a:p>
          <a:p>
            <a:r>
              <a:rPr lang="de-DE" b="1" dirty="0"/>
              <a:t>Praktikantenamt:</a:t>
            </a:r>
          </a:p>
          <a:p>
            <a:r>
              <a:rPr lang="de-DE" dirty="0"/>
              <a:t>Ansprechpartner für Studis und Unternehmen für alle Fragen bezüglich Praktika</a:t>
            </a:r>
          </a:p>
        </p:txBody>
      </p:sp>
    </p:spTree>
    <p:extLst>
      <p:ext uri="{BB962C8B-B14F-4D97-AF65-F5344CB8AC3E}">
        <p14:creationId xmlns:p14="http://schemas.microsoft.com/office/powerpoint/2010/main" val="3479767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2F97B-88B6-416E-8B14-3D27EFC1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FSR-Werbung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005F4-F595-4041-98ED-47826FE3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tagen </a:t>
            </a:r>
            <a:r>
              <a:rPr lang="de-DE" b="1" dirty="0"/>
              <a:t>einmal wöchentlich, Montags um 18:30 Uhr</a:t>
            </a:r>
            <a:r>
              <a:rPr lang="de-DE" dirty="0"/>
              <a:t>, und </a:t>
            </a:r>
            <a:r>
              <a:rPr lang="de-DE" dirty="0">
                <a:solidFill>
                  <a:srgbClr val="FF0000"/>
                </a:solidFill>
              </a:rPr>
              <a:t>laden dich gerne ein als Gast vorbeizukommen</a:t>
            </a:r>
            <a:r>
              <a:rPr lang="de-DE" dirty="0"/>
              <a:t>. </a:t>
            </a:r>
          </a:p>
          <a:p>
            <a:r>
              <a:rPr lang="de-DE" dirty="0"/>
              <a:t>Nach den Sitzungen gibt es eine kleine (manchmal größere) Nachbereitung, wo man quatschen oder einfach ein Bier trinken kann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6E01D5-FEDC-45E8-BB0E-5F2F2C07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40" y="3573074"/>
            <a:ext cx="4494905" cy="29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1FBEA-8445-423D-8140-48960C5B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für Schritt Anleitung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EFF3C-CCFF-4FDA-8F78-4E82E212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Man findet zu </a:t>
            </a:r>
            <a:r>
              <a:rPr lang="de-DE" b="1" dirty="0"/>
              <a:t>jedem Punkt </a:t>
            </a:r>
            <a:r>
              <a:rPr lang="de-DE" dirty="0"/>
              <a:t>und eine </a:t>
            </a:r>
            <a:r>
              <a:rPr lang="de-DE" b="1" dirty="0"/>
              <a:t>ausführlichere Anleitung</a:t>
            </a:r>
            <a:r>
              <a:rPr lang="de-DE" dirty="0"/>
              <a:t> auf unserer Website fsrwiwi.de </a:t>
            </a:r>
            <a:r>
              <a:rPr lang="de-DE" dirty="0">
                <a:sym typeface="Wingdings" panose="05000000000000000000" pitchFamily="2" charset="2"/>
              </a:rPr>
              <a:t> Studium  Studienbeginn</a:t>
            </a: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9B3C78-FEA6-4AD2-B6C0-5E094715C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2" y="3066555"/>
            <a:ext cx="8549195" cy="3243573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A609DF5-6AE6-480C-9070-28692E80DA0B}"/>
              </a:ext>
            </a:extLst>
          </p:cNvPr>
          <p:cNvCxnSpPr/>
          <p:nvPr/>
        </p:nvCxnSpPr>
        <p:spPr>
          <a:xfrm flipV="1">
            <a:off x="5496657" y="4128117"/>
            <a:ext cx="0" cy="5060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D2C2E24-1BA9-4967-B796-B0032FA3C130}"/>
              </a:ext>
            </a:extLst>
          </p:cNvPr>
          <p:cNvCxnSpPr/>
          <p:nvPr/>
        </p:nvCxnSpPr>
        <p:spPr>
          <a:xfrm flipH="1">
            <a:off x="3613212" y="4421079"/>
            <a:ext cx="7812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0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1A372-712E-4532-8360-D9CC25A7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Studium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7E63AD-39B8-4553-9980-F952AE5B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Informationen und die einzelnen Ordnungen (Studienordnung, Prüfungsordnung, Studienablaufplan) findet auf den </a:t>
            </a:r>
            <a:r>
              <a:rPr lang="de-DE" dirty="0" err="1"/>
              <a:t>Studiengangsseiten</a:t>
            </a:r>
            <a:r>
              <a:rPr lang="de-DE" dirty="0"/>
              <a:t> unter „Ordnungen und Formulare“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361421-D4E4-4E52-AEBC-4483E679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429000"/>
            <a:ext cx="5913120" cy="3233907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AAFDA2-5412-4F21-B314-55D121E2F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58" y="3167356"/>
            <a:ext cx="3180539" cy="325257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10B9BF7-15C6-439C-A547-0CE43D1AB1C1}"/>
              </a:ext>
            </a:extLst>
          </p:cNvPr>
          <p:cNvSpPr/>
          <p:nvPr/>
        </p:nvSpPr>
        <p:spPr>
          <a:xfrm>
            <a:off x="2823099" y="4270159"/>
            <a:ext cx="1305018" cy="372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7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BB2AC-1DB8-44BE-A56B-F1F69B98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E5DD80-59D5-4885-8A98-58C76692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Studium besteht aus Vorlesungen, Übungen, Seminaren und anderen Veranstaltungsformen.</a:t>
            </a:r>
          </a:p>
          <a:p>
            <a:r>
              <a:rPr lang="de-DE" dirty="0"/>
              <a:t>Zum Erreichen der Leistungspunkte muss das Modul bestanden werden</a:t>
            </a:r>
          </a:p>
          <a:p>
            <a:pPr lvl="1"/>
            <a:r>
              <a:rPr lang="de-DE" dirty="0"/>
              <a:t>Kann aus Teilleistungen bestehen, z.B. </a:t>
            </a:r>
            <a:r>
              <a:rPr lang="de-DE" dirty="0" err="1"/>
              <a:t>PuD</a:t>
            </a:r>
            <a:endParaRPr lang="de-DE" dirty="0"/>
          </a:p>
          <a:p>
            <a:endParaRPr lang="de-DE" dirty="0"/>
          </a:p>
          <a:p>
            <a:r>
              <a:rPr lang="de-DE" dirty="0"/>
              <a:t>Pflicht- und Wahlpflichtbereich</a:t>
            </a:r>
          </a:p>
          <a:p>
            <a:pPr lvl="1"/>
            <a:r>
              <a:rPr lang="de-DE" dirty="0"/>
              <a:t>Pflichtmodule müssen bestanden werden für den Zugang zum Wahlpflicht (§25 Prüfungsordnung)</a:t>
            </a:r>
          </a:p>
        </p:txBody>
      </p:sp>
    </p:spTree>
    <p:extLst>
      <p:ext uri="{BB962C8B-B14F-4D97-AF65-F5344CB8AC3E}">
        <p14:creationId xmlns:p14="http://schemas.microsoft.com/office/powerpoint/2010/main" val="41221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0C09A-CA89-4631-853A-1F2BF4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BD5690-C545-4620-9B20-A6C6A7119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Wahlpflichtbereich können die Module frei gewählt werden</a:t>
            </a:r>
          </a:p>
          <a:p>
            <a:r>
              <a:rPr lang="de-DE" dirty="0"/>
              <a:t>Spezialisierung auf bestimmte Themenschwerpunkte möglich, ist aber keine Pflicht</a:t>
            </a:r>
          </a:p>
          <a:p>
            <a:r>
              <a:rPr lang="de-DE" dirty="0"/>
              <a:t>Innerhalb des Studium muss ein Praktikum/Werkstudent mit min. 150h absolviert werden</a:t>
            </a:r>
          </a:p>
          <a:p>
            <a:endParaRPr lang="de-DE" dirty="0"/>
          </a:p>
          <a:p>
            <a:r>
              <a:rPr lang="de-DE" dirty="0"/>
              <a:t>Am Ende des Bachelor- und Diplomstudiengänge muss eine Abschlussarbeit geschrieben werden</a:t>
            </a:r>
          </a:p>
        </p:txBody>
      </p:sp>
    </p:spTree>
    <p:extLst>
      <p:ext uri="{BB962C8B-B14F-4D97-AF65-F5344CB8AC3E}">
        <p14:creationId xmlns:p14="http://schemas.microsoft.com/office/powerpoint/2010/main" val="410684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B53069C7-6B0E-4E99-BDB0-BA1FF79F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err="1"/>
              <a:t>Studienablaufplan</a:t>
            </a:r>
            <a:r>
              <a:rPr lang="en-US" dirty="0"/>
              <a:t> BA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8C0F956-4938-40EB-BE49-61021517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E4A5276-21DA-4408-9A95-53A16E0FF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3190" y="1465092"/>
            <a:ext cx="5056376" cy="5253379"/>
          </a:xfrm>
          <a:noFill/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42BEAC8-2BEE-4B22-B4D4-646850FA7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nhaltsplatzhalter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CA0A73A-7244-4331-B40D-E9D597BB02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94" y="1465092"/>
            <a:ext cx="5284599" cy="5449315"/>
          </a:xfrm>
        </p:spPr>
      </p:pic>
    </p:spTree>
    <p:extLst>
      <p:ext uri="{BB962C8B-B14F-4D97-AF65-F5344CB8AC3E}">
        <p14:creationId xmlns:p14="http://schemas.microsoft.com/office/powerpoint/2010/main" val="419008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BBEAF-ED50-4B5B-9266-C9DF3877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Studienablaufplan Diplom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76CA49-608F-492B-A54E-F121BA895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0FBF662-648C-4520-ADCD-7CDAABD95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5" y="1681163"/>
            <a:ext cx="4741463" cy="4692073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6EDBED-15E4-4F7C-8C78-7755F7482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A0440EC-D354-4813-9323-DAFBAB5C48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6" y="1654271"/>
            <a:ext cx="5387569" cy="4745856"/>
          </a:xfrm>
        </p:spPr>
      </p:pic>
    </p:spTree>
    <p:extLst>
      <p:ext uri="{BB962C8B-B14F-4D97-AF65-F5344CB8AC3E}">
        <p14:creationId xmlns:p14="http://schemas.microsoft.com/office/powerpoint/2010/main" val="24363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A6E8C-C860-46B3-BB82-F56A385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0B5294-CDE5-44A5-AC03-E033C806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Findet man unter: Studium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Lehrverantstaltungen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Stundenpläne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491F3D-7AB2-4289-8BD4-B511EBA6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71" y="2944205"/>
            <a:ext cx="8504057" cy="308497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AEC832E-7EFD-4D06-8C8E-F1DE397EEE02}"/>
              </a:ext>
            </a:extLst>
          </p:cNvPr>
          <p:cNvSpPr/>
          <p:nvPr/>
        </p:nvSpPr>
        <p:spPr>
          <a:xfrm>
            <a:off x="3063712" y="3826817"/>
            <a:ext cx="3978111" cy="659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395911"/>
      </p:ext>
    </p:extLst>
  </p:cSld>
  <p:clrMapOvr>
    <a:masterClrMapping/>
  </p:clrMapOvr>
</p:sld>
</file>

<file path=ppt/theme/theme1.xml><?xml version="1.0" encoding="utf-8"?>
<a:theme xmlns:a="http://schemas.openxmlformats.org/drawingml/2006/main" name="FSRWIWIDESIGN">
  <a:themeElements>
    <a:clrScheme name="Benutzerdefiniert 1">
      <a:dk1>
        <a:sysClr val="windowText" lastClr="000000"/>
      </a:dk1>
      <a:lt1>
        <a:sysClr val="window" lastClr="FFFFFF"/>
      </a:lt1>
      <a:dk2>
        <a:srgbClr val="5C6C71"/>
      </a:dk2>
      <a:lt2>
        <a:srgbClr val="E7E6E6"/>
      </a:lt2>
      <a:accent1>
        <a:srgbClr val="CC4975"/>
      </a:accent1>
      <a:accent2>
        <a:srgbClr val="9ACC53"/>
      </a:accent2>
      <a:accent3>
        <a:srgbClr val="D9E352"/>
      </a:accent3>
      <a:accent4>
        <a:srgbClr val="68B7CC"/>
      </a:accent4>
      <a:accent5>
        <a:srgbClr val="5C6C71"/>
      </a:accent5>
      <a:accent6>
        <a:srgbClr val="A5A5A5"/>
      </a:accent6>
      <a:hlink>
        <a:srgbClr val="0563C1"/>
      </a:hlink>
      <a:folHlink>
        <a:srgbClr val="954F72"/>
      </a:folHlink>
    </a:clrScheme>
    <a:fontScheme name="FSRWIWI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RWIWIDESIGN" id="{C80022A4-4D95-4394-A1EE-E9522411A70C}" vid="{4845E0C7-8602-423E-948E-AC4E7E45749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FSR_WiWi_Foliendesign</Template>
  <TotalTime>0</TotalTime>
  <Words>1019</Words>
  <Application>Microsoft Office PowerPoint</Application>
  <PresentationFormat>Breitbild</PresentationFormat>
  <Paragraphs>136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FSRWIWIDESIGN</vt:lpstr>
      <vt:lpstr>Einführungstutorium</vt:lpstr>
      <vt:lpstr>Inhaltsverzeichnis</vt:lpstr>
      <vt:lpstr>Schritt für Schritt Anleitung</vt:lpstr>
      <vt:lpstr>Aufbau Studium</vt:lpstr>
      <vt:lpstr>Aufbau </vt:lpstr>
      <vt:lpstr>PowerPoint-Präsentation</vt:lpstr>
      <vt:lpstr>Studienablaufplan BA</vt:lpstr>
      <vt:lpstr>Studienablaufplan Diplom</vt:lpstr>
      <vt:lpstr>Stundenplan</vt:lpstr>
      <vt:lpstr>Bsp: EBWL/Orga</vt:lpstr>
      <vt:lpstr>PowerPoint-Präsentation</vt:lpstr>
      <vt:lpstr>PowerPoint-Präsentation</vt:lpstr>
      <vt:lpstr>Zeitschemata</vt:lpstr>
      <vt:lpstr>WiPäd</vt:lpstr>
      <vt:lpstr>PowerPoint-Präsentation</vt:lpstr>
      <vt:lpstr>PowerPoint-Präsentation</vt:lpstr>
      <vt:lpstr>Prüfungs- und Studienordnung</vt:lpstr>
      <vt:lpstr>Wichtige Paragraphen:</vt:lpstr>
      <vt:lpstr>PowerPoint-Präsentation</vt:lpstr>
      <vt:lpstr>PowerPoint-Präsentation</vt:lpstr>
      <vt:lpstr>PowerPoint-Präsentation</vt:lpstr>
      <vt:lpstr>PowerPoint-Präsentation</vt:lpstr>
      <vt:lpstr>Prüfungen</vt:lpstr>
      <vt:lpstr>PowerPoint-Präsentation</vt:lpstr>
      <vt:lpstr>Ausland/Erasmus</vt:lpstr>
      <vt:lpstr>Hilfen/Ansprechpartner</vt:lpstr>
      <vt:lpstr>PowerPoint-Präsentation</vt:lpstr>
      <vt:lpstr>PowerPoint-Präsentation</vt:lpstr>
      <vt:lpstr>FSR-Werbung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geht ESE</dc:title>
  <dc:creator>Anselm Naake</dc:creator>
  <cp:lastModifiedBy>Tobias Klimmer</cp:lastModifiedBy>
  <cp:revision>40</cp:revision>
  <dcterms:created xsi:type="dcterms:W3CDTF">2021-04-22T13:39:11Z</dcterms:created>
  <dcterms:modified xsi:type="dcterms:W3CDTF">2021-09-24T20:12:32Z</dcterms:modified>
</cp:coreProperties>
</file>